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1266" r:id="rId2"/>
    <p:sldId id="1163" r:id="rId3"/>
    <p:sldId id="1272" r:id="rId4"/>
    <p:sldId id="1274" r:id="rId5"/>
    <p:sldId id="1315" r:id="rId6"/>
    <p:sldId id="1318" r:id="rId7"/>
    <p:sldId id="1319" r:id="rId8"/>
    <p:sldId id="1300" r:id="rId9"/>
    <p:sldId id="1321" r:id="rId10"/>
    <p:sldId id="1320" r:id="rId11"/>
    <p:sldId id="1290" r:id="rId12"/>
    <p:sldId id="1307" r:id="rId13"/>
    <p:sldId id="1310" r:id="rId14"/>
    <p:sldId id="1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C1A20-1346-4732-87A5-10AA6B372A3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8D0B-C97C-4E4F-88F0-DC2EAC42C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13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46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3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1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5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8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83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03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8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6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59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32EA6-64ED-43BF-9AA9-03E35366E4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C06E-60C4-496E-BB73-18A4DECC4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3665E-D2C6-4D42-930F-A6D2A7E53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34215-40F3-47B0-A174-014E1B45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39BB4-A4C0-4640-917B-C33A2408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13910-D248-4806-8E89-1363F83C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3642-775D-4CC9-817E-15AA33A8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16751-1504-4D81-9B92-DF66BA37E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02D12-28CB-4199-B253-191FDC29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7314A-E7F4-423A-A574-57CDF65D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26CB9-F0D8-4F56-A519-4DE2FCB9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6D81B-2CAC-4740-B889-6F99BCD73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ED4E6-A663-43E4-A309-C72752BE3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BF28B-D840-4AF7-AD6B-7A6A1DDC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28B34-AEBA-4CE6-8D3A-588C5485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8B6-8918-4BA6-93D5-30E69ADF6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9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0059-CAF9-457C-8F3F-C95F6F311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55303-6981-428B-A4BF-D3E1767F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DDAF8-C728-40DA-B4F8-4040F3D5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E7987-02CE-4219-B71E-C1352792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B473-DE6C-47E3-BDA6-BCC686A6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7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FDD7-714F-499D-B43D-5A5589F0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548FB-DAC5-4D1F-838F-3D2B9A918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583E9-065E-45C0-8DAD-9064F3E2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1EAB-AC4D-41DC-89F2-95A90781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97C1A-07ED-4B0B-8171-0047B34B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8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35609-5EEF-44CB-94A4-11CC9352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4441B-64A3-4954-AE72-EC77CA2D9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777D4-0008-495B-9F0A-51B4F6D38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9E7F9-28EA-4A57-9126-12DE6CF7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7BB6E-74FA-4263-A909-DC9D5A6E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3B70D-26CA-4B4E-A7EF-BF95F579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E43AC-5BA3-4281-BCBE-9F131176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B35E4-F8EC-49A7-9825-101F630BE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726FC-A586-4E8A-B851-39FB92B5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41E2F-A4EC-40DB-8CFA-E5AFC2E43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CF9AC-CE55-4902-86BB-A51C1D7E9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E96418-0407-4329-A2C9-C0A46F9E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1E449-C142-4ABD-A328-E57B0C03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BED717-250B-417C-8AA6-8B6C9470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8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DEE4-84DA-4271-89B5-37682A36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1038E-DE1C-4D0F-91FA-0774EACB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25850-739C-4121-95F9-620F2531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FE31C-0C49-4DB0-85FB-371D5F5C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1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D360F-3195-49EF-9523-209FF53D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CDA1E-4502-4011-9EE1-B24A497E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D1EF5-E15F-4805-83FB-C942E71E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8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5BA1-A804-4589-A088-BA0D88255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DC72-F055-459A-86CC-27759A2A3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525A9-7EB3-4D38-A93D-C85B2A750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A8759-5070-4D0A-A463-941CA165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B550B-6039-4BF0-96BE-A219B535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B5CBA-486F-440D-B66B-9443B676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C481-684B-400C-8338-64A7E2074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D5372A-8D21-4D12-9C6B-233921966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5C8EE-F6EB-4954-8503-27E200838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55B28-9097-415A-956A-359FCE03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J. Barr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C8934-D718-4A3F-B214-64D3B448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FCCDA-4FD1-470A-B75F-D6B15C61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9CF30-4BB7-4E58-BC2B-E6861F795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85C5F-78CC-46C3-B349-899BF8096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E1677-88A3-4275-B4A0-581968358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J. Barr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A600D-7FC3-43BF-A2AC-F56A9613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SAMO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335EF-E761-4D95-88C6-289D76AAE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A3BE-D9D7-4A5B-AE6F-2E29A6A3F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5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891532-B00E-4293-A799-1C404B839E52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E149456C-1A48-4B17-8BFD-6827B1A9B397}"/>
              </a:ext>
            </a:extLst>
          </p:cNvPr>
          <p:cNvSpPr/>
          <p:nvPr/>
        </p:nvSpPr>
        <p:spPr>
          <a:xfrm>
            <a:off x="1193799" y="320662"/>
            <a:ext cx="9804400" cy="2509521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63A61A5-C44C-4563-AEEE-7F88C121C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332" y="3796278"/>
            <a:ext cx="5053330" cy="15393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F385D81-A49C-43C9-A37B-00228184C8E3}"/>
              </a:ext>
            </a:extLst>
          </p:cNvPr>
          <p:cNvSpPr txBox="1"/>
          <p:nvPr/>
        </p:nvSpPr>
        <p:spPr>
          <a:xfrm>
            <a:off x="1193800" y="737589"/>
            <a:ext cx="9804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Kernel Methods for Global Sensitivity Analysis (GSA)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5A20E5-34A8-40EC-9CC6-3E1C1C6D27D7}"/>
              </a:ext>
            </a:extLst>
          </p:cNvPr>
          <p:cNvSpPr txBox="1"/>
          <p:nvPr/>
        </p:nvSpPr>
        <p:spPr>
          <a:xfrm>
            <a:off x="2541979" y="2975880"/>
            <a:ext cx="7108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Barr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Herschel Rabitz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269B8-4D40-4D43-B776-151D517E1835}"/>
              </a:ext>
            </a:extLst>
          </p:cNvPr>
          <p:cNvSpPr txBox="1"/>
          <p:nvPr/>
        </p:nvSpPr>
        <p:spPr>
          <a:xfrm>
            <a:off x="1266563" y="5437494"/>
            <a:ext cx="10290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 March 2022, </a:t>
            </a:r>
            <a:r>
              <a:rPr lang="en-US" sz="4400" dirty="0"/>
              <a:t>Florida State University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36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Handling Complexity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10AFC2-7903-4526-B085-FD7748DCAE5A}"/>
              </a:ext>
            </a:extLst>
          </p:cNvPr>
          <p:cNvSpPr txBox="1"/>
          <p:nvPr/>
        </p:nvSpPr>
        <p:spPr>
          <a:xfrm>
            <a:off x="114874" y="1123015"/>
            <a:ext cx="120314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Minimal assumptions: Works for different data types!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output domain is non-empty and a kernel function exists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Implicit assumption: Input space is a regular conditional probability space</a:t>
            </a:r>
            <a:endParaRPr lang="en-US" sz="24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E26802-39A1-4B6C-B4DF-1BCC0BC1F3F6}"/>
              </a:ext>
            </a:extLst>
          </p:cNvPr>
          <p:cNvSpPr txBox="1"/>
          <p:nvPr/>
        </p:nvSpPr>
        <p:spPr>
          <a:xfrm>
            <a:off x="0" y="6493150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8/10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0E9D77-13C5-4474-AD9E-77A5EADF25D2}"/>
                  </a:ext>
                </a:extLst>
              </p:cNvPr>
              <p:cNvSpPr txBox="1"/>
              <p:nvPr/>
            </p:nvSpPr>
            <p:spPr>
              <a:xfrm>
                <a:off x="320919" y="2761556"/>
                <a:ext cx="11420580" cy="2502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Dimensionality: </a:t>
                </a:r>
                <a:r>
                  <a:rPr lang="en-US" sz="2400" dirty="0"/>
                  <a:t>If 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Y = </a:t>
                </a:r>
                <a:r>
                  <a:rPr lang="en-US" altLang="en-US" sz="2400" dirty="0" err="1">
                    <a:latin typeface="Arial" panose="020B0604020202020204" pitchFamily="34" charset="0"/>
                  </a:rPr>
                  <a:t>ℝ</a:t>
                </a:r>
                <a:r>
                  <a:rPr lang="en-US" altLang="en-US" sz="2400" baseline="30000" dirty="0" err="1">
                    <a:latin typeface="Arial" panose="020B0604020202020204" pitchFamily="34" charset="0"/>
                  </a:rPr>
                  <a:t>m</a:t>
                </a:r>
                <a:r>
                  <a:rPr lang="en-US" sz="2400" dirty="0"/>
                  <a:t>, then mean embedding estimator converges in probability at a 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is independent of the dimensionality, </a:t>
                </a:r>
                <a:r>
                  <a:rPr lang="en-US" sz="2400" i="1" dirty="0"/>
                  <a:t>m.</a:t>
                </a:r>
                <a:r>
                  <a:rPr lang="en-US" sz="2400" dirty="0"/>
                  <a:t>[2]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Key Result: </a:t>
                </a:r>
                <a:r>
                  <a:rPr lang="en-US" sz="2400" dirty="0"/>
                  <a:t>Viable regardless of output complexity (in terms of dimensionality or data type).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F0E9D77-13C5-4474-AD9E-77A5EADF2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19" y="2761556"/>
                <a:ext cx="11420580" cy="2502993"/>
              </a:xfrm>
              <a:prstGeom prst="rect">
                <a:avLst/>
              </a:prstGeom>
              <a:blipFill>
                <a:blip r:embed="rId3"/>
                <a:stretch>
                  <a:fillRect l="-854" t="-2920" r="-214" b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0CE43BC8-6F49-49C1-880A-D70A23EAB4C7}"/>
              </a:ext>
            </a:extLst>
          </p:cNvPr>
          <p:cNvSpPr txBox="1"/>
          <p:nvPr/>
        </p:nvSpPr>
        <p:spPr>
          <a:xfrm>
            <a:off x="114874" y="4941394"/>
            <a:ext cx="63685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Input complexity?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Algorithmic Question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373240-CDD7-4037-818C-FDBEE196E9DE}"/>
              </a:ext>
            </a:extLst>
          </p:cNvPr>
          <p:cNvSpPr txBox="1"/>
          <p:nvPr/>
        </p:nvSpPr>
        <p:spPr>
          <a:xfrm>
            <a:off x="-53481" y="6040433"/>
            <a:ext cx="24918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[2] </a:t>
            </a:r>
            <a:r>
              <a:rPr lang="en-US" sz="1800" dirty="0" err="1"/>
              <a:t>Gretton</a:t>
            </a:r>
            <a:r>
              <a:rPr lang="en-US" sz="1800" dirty="0"/>
              <a:t> et. al., 2006.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B71BC9-D169-4243-AF97-A57B25361589}"/>
              </a:ext>
            </a:extLst>
          </p:cNvPr>
          <p:cNvSpPr txBox="1"/>
          <p:nvPr/>
        </p:nvSpPr>
        <p:spPr>
          <a:xfrm>
            <a:off x="2336370" y="6048745"/>
            <a:ext cx="2865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[3]</a:t>
            </a:r>
            <a:r>
              <a:rPr lang="en-US" sz="1800" dirty="0"/>
              <a:t> Borgonovo et. al. 2016.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22D2AB4-C85D-4D4C-839A-2EE03244761F}"/>
              </a:ext>
            </a:extLst>
          </p:cNvPr>
          <p:cNvSpPr txBox="1"/>
          <p:nvPr/>
        </p:nvSpPr>
        <p:spPr>
          <a:xfrm>
            <a:off x="4865177" y="6040433"/>
            <a:ext cx="2865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[4]</a:t>
            </a:r>
            <a:r>
              <a:rPr lang="en-US" sz="1800" dirty="0"/>
              <a:t> Da </a:t>
            </a:r>
            <a:r>
              <a:rPr lang="en-US" sz="1800" dirty="0" err="1"/>
              <a:t>Veiga</a:t>
            </a:r>
            <a:r>
              <a:rPr lang="en-US" sz="1800" dirty="0"/>
              <a:t> et. al. 2016.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D884EC6-7F4A-4489-8C86-82070B57043E}"/>
                  </a:ext>
                </a:extLst>
              </p:cNvPr>
              <p:cNvSpPr txBox="1"/>
              <p:nvPr/>
            </p:nvSpPr>
            <p:spPr>
              <a:xfrm>
                <a:off x="6845084" y="4948832"/>
                <a:ext cx="3616271" cy="8905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/>
                  <a:t>Common Rationale [3]: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sz="2400" dirty="0">
                          <a:latin typeface="Arial" panose="020B0604020202020204" pitchFamily="34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s-ES" sz="2400" dirty="0">
                              <a:solidFill>
                                <a:srgbClr val="000000"/>
                              </a:solidFill>
                              <a:latin typeface="StoneSansITCStd-MediumItalic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s-ES" sz="2400" dirty="0">
                              <a:solidFill>
                                <a:srgbClr val="000000"/>
                              </a:solidFill>
                              <a:latin typeface="CMSS1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ℙ</m:t>
                              </m:r>
                            </m:e>
                            <m:sub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s-ES" sz="2400" i="1" dirty="0">
                              <a:solidFill>
                                <a:srgbClr val="000000"/>
                              </a:solidFill>
                              <a:latin typeface="StoneSansITCStd-MediumItalic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ES" sz="2400" i="1" dirty="0">
                              <a:solidFill>
                                <a:srgbClr val="000000"/>
                              </a:solidFill>
                              <a:latin typeface="LMMathItalic10-Regular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ℙ</m:t>
                              </m:r>
                            </m:e>
                            <m:sub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sub>
                              </m:sSub>
                            </m:sub>
                          </m:sSub>
                          <m:r>
                            <m:rPr>
                              <m:nor/>
                            </m:rPr>
                            <a:rPr lang="es-ES" sz="2400" dirty="0">
                              <a:solidFill>
                                <a:srgbClr val="000000"/>
                              </a:solidFill>
                              <a:latin typeface="CMSS1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D884EC6-7F4A-4489-8C86-82070B570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084" y="4948832"/>
                <a:ext cx="3616271" cy="890565"/>
              </a:xfrm>
              <a:prstGeom prst="rect">
                <a:avLst/>
              </a:prstGeom>
              <a:blipFill>
                <a:blip r:embed="rId4"/>
                <a:stretch>
                  <a:fillRect t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7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8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Conclusions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5D8D8D-3BB1-4A42-B03E-D5E5BAC5D9D3}"/>
              </a:ext>
            </a:extLst>
          </p:cNvPr>
          <p:cNvSpPr txBox="1"/>
          <p:nvPr/>
        </p:nvSpPr>
        <p:spPr>
          <a:xfrm>
            <a:off x="554249" y="1252303"/>
            <a:ext cx="11433435" cy="436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arenR"/>
            </a:pPr>
            <a:r>
              <a:rPr lang="en-US" sz="2400" b="1" dirty="0">
                <a:solidFill>
                  <a:srgbClr val="002060"/>
                </a:solidFill>
              </a:rPr>
              <a:t>Kernel methods are goal oriented.</a:t>
            </a:r>
            <a:r>
              <a:rPr lang="en-US" sz="2400" b="1" baseline="30000" dirty="0">
                <a:solidFill>
                  <a:srgbClr val="002060"/>
                </a:solidFill>
              </a:rPr>
              <a:t>†</a:t>
            </a:r>
          </a:p>
          <a:p>
            <a:pPr marL="457200" indent="-457200" algn="l">
              <a:buAutoNum type="arabicParenR"/>
            </a:pPr>
            <a:endParaRPr lang="en-US" sz="2400" b="1" baseline="30000" dirty="0">
              <a:solidFill>
                <a:srgbClr val="002060"/>
              </a:solidFill>
            </a:endParaRPr>
          </a:p>
          <a:p>
            <a:pPr marL="457200" indent="-457200" algn="l">
              <a:buAutoNum type="arabicParenR"/>
            </a:pPr>
            <a:endParaRPr lang="en-US" sz="2400" b="1" baseline="30000" dirty="0">
              <a:solidFill>
                <a:srgbClr val="002060"/>
              </a:solidFill>
            </a:endParaRPr>
          </a:p>
          <a:p>
            <a:pPr algn="l"/>
            <a:endParaRPr lang="en-US" sz="2400" b="1" baseline="30000" dirty="0">
              <a:solidFill>
                <a:srgbClr val="002060"/>
              </a:solidFill>
            </a:endParaRPr>
          </a:p>
          <a:p>
            <a:pPr marL="457200" indent="-457200" algn="l">
              <a:buAutoNum type="arabicParenR"/>
            </a:pPr>
            <a:endParaRPr lang="en-US" sz="2400" b="1" baseline="30000" dirty="0">
              <a:solidFill>
                <a:srgbClr val="002060"/>
              </a:solidFill>
            </a:endParaRPr>
          </a:p>
          <a:p>
            <a:pPr algn="l"/>
            <a:endParaRPr lang="en-US" sz="2400" b="1" baseline="300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2) Kernel methods are computationally feasible for more complex systems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baseline="30000" dirty="0">
                <a:solidFill>
                  <a:srgbClr val="002060"/>
                </a:solidFill>
              </a:rPr>
              <a:t>†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3) Kernel methods are viable for non-scalar systems.</a:t>
            </a:r>
          </a:p>
          <a:p>
            <a:endParaRPr lang="en-US" sz="2400" b="1" baseline="30000" dirty="0">
              <a:solidFill>
                <a:srgbClr val="002060"/>
              </a:solidFill>
            </a:endParaRPr>
          </a:p>
          <a:p>
            <a:endParaRPr lang="en-US" sz="2400" b="1" baseline="30000" dirty="0">
              <a:solidFill>
                <a:srgbClr val="002060"/>
              </a:solidFill>
            </a:endParaRPr>
          </a:p>
          <a:p>
            <a:pPr algn="ctr"/>
            <a:r>
              <a:rPr lang="en-US" sz="2400" b="1" baseline="30000" dirty="0">
                <a:solidFill>
                  <a:srgbClr val="FF0000"/>
                </a:solidFill>
              </a:rPr>
              <a:t>†</a:t>
            </a:r>
            <a:r>
              <a:rPr lang="en-US" sz="2400" b="1" dirty="0">
                <a:solidFill>
                  <a:srgbClr val="FF0000"/>
                </a:solidFill>
              </a:rPr>
              <a:t>Initial Success, but on-going research areas in kernel GSA</a:t>
            </a:r>
          </a:p>
          <a:p>
            <a:pPr algn="ctr"/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A5D604-F43E-4A2F-8F97-9AACE40B4151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9/10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C3324F-BA9B-49C2-B69B-D1D19F328BC5}"/>
              </a:ext>
            </a:extLst>
          </p:cNvPr>
          <p:cNvSpPr txBox="1"/>
          <p:nvPr/>
        </p:nvSpPr>
        <p:spPr>
          <a:xfrm>
            <a:off x="4787470" y="1668556"/>
            <a:ext cx="26170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200" b="1" baseline="30000" dirty="0">
              <a:solidFill>
                <a:srgbClr val="FF0000"/>
              </a:solidFill>
            </a:endParaRPr>
          </a:p>
          <a:p>
            <a:pPr algn="ctr"/>
            <a:r>
              <a:rPr lang="en-US" sz="3200" b="1" baseline="30000" dirty="0">
                <a:solidFill>
                  <a:srgbClr val="FF0000"/>
                </a:solidFill>
              </a:rPr>
              <a:t>Goal </a:t>
            </a:r>
            <a:r>
              <a:rPr lang="en-US" sz="3200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 Kernel</a:t>
            </a:r>
          </a:p>
          <a:p>
            <a:pPr algn="ctr"/>
            <a:r>
              <a:rPr lang="en-US" sz="3200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Kernel  Goal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References: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F9712-1050-4B45-9B82-4C97620E7D88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10/10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C9F341-9464-4008-BE4B-2E3E3146BB51}"/>
              </a:ext>
            </a:extLst>
          </p:cNvPr>
          <p:cNvSpPr txBox="1"/>
          <p:nvPr/>
        </p:nvSpPr>
        <p:spPr>
          <a:xfrm>
            <a:off x="284409" y="1300583"/>
            <a:ext cx="1162317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[1]</a:t>
            </a:r>
            <a:r>
              <a:rPr lang="en-US" sz="2400" dirty="0"/>
              <a:t> Barr, John, and Herschel Rabitz. "A Generalized Kernel Method for Global Sensitivity Analysis." </a:t>
            </a:r>
            <a:r>
              <a:rPr lang="en-US" sz="2400" i="1" dirty="0"/>
              <a:t>SIAM/ASA Journal on Uncertainty Quantification</a:t>
            </a:r>
            <a:r>
              <a:rPr lang="en-US" sz="2400" dirty="0"/>
              <a:t> 10.1 (2022): 27-54.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[2]</a:t>
            </a:r>
            <a:r>
              <a:rPr lang="en-US" sz="2400" dirty="0"/>
              <a:t> </a:t>
            </a:r>
            <a:r>
              <a:rPr lang="en-US" sz="2400" dirty="0" err="1"/>
              <a:t>Gretton</a:t>
            </a:r>
            <a:r>
              <a:rPr lang="en-US" sz="2400" dirty="0"/>
              <a:t>, A., </a:t>
            </a:r>
            <a:r>
              <a:rPr lang="en-US" sz="2400" dirty="0" err="1"/>
              <a:t>Borgwardt</a:t>
            </a:r>
            <a:r>
              <a:rPr lang="en-US" sz="2400" dirty="0"/>
              <a:t>, K., Rasch, M., </a:t>
            </a:r>
            <a:r>
              <a:rPr lang="en-US" sz="2400" dirty="0" err="1"/>
              <a:t>Schölkopf</a:t>
            </a:r>
            <a:r>
              <a:rPr lang="en-US" sz="2400" dirty="0"/>
              <a:t>, B., &amp; </a:t>
            </a:r>
            <a:r>
              <a:rPr lang="en-US" sz="2400" dirty="0" err="1"/>
              <a:t>Smola</a:t>
            </a:r>
            <a:r>
              <a:rPr lang="en-US" sz="2400" dirty="0"/>
              <a:t>, A. "A kernel method for the two-sample-problem." </a:t>
            </a:r>
            <a:r>
              <a:rPr lang="en-US" sz="2400" i="1" dirty="0"/>
              <a:t>Advances in neural information processing systems</a:t>
            </a:r>
            <a:r>
              <a:rPr lang="en-US" sz="2400" dirty="0"/>
              <a:t> 19 (2006).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[3] </a:t>
            </a:r>
            <a:r>
              <a:rPr lang="en-US" sz="2400" dirty="0"/>
              <a:t>Borgonovo, Emanuele, Gordon B. Hazen, and Elmar </a:t>
            </a:r>
            <a:r>
              <a:rPr lang="en-US" sz="2400" dirty="0" err="1"/>
              <a:t>Plischke</a:t>
            </a:r>
            <a:r>
              <a:rPr lang="en-US" sz="2400" dirty="0"/>
              <a:t>. "A common rationale for global sensitivity measures and their estimation." </a:t>
            </a:r>
            <a:r>
              <a:rPr lang="en-US" sz="2400" i="1" dirty="0"/>
              <a:t>Risk Analysis</a:t>
            </a:r>
            <a:r>
              <a:rPr lang="en-US" sz="2400" dirty="0"/>
              <a:t> 36.10 (2016): 1871-1895.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2060"/>
                </a:solidFill>
              </a:rPr>
              <a:t>[4]</a:t>
            </a:r>
            <a:r>
              <a:rPr lang="en-US" sz="2400" dirty="0"/>
              <a:t> Da </a:t>
            </a:r>
            <a:r>
              <a:rPr lang="en-US" sz="2400" dirty="0" err="1"/>
              <a:t>Veiga</a:t>
            </a:r>
            <a:r>
              <a:rPr lang="en-US" sz="2400" dirty="0"/>
              <a:t>, Sébastien. "Kernel-based ANOVA decomposition and Shapley effects--Application to global sensitivity analysis." </a:t>
            </a:r>
            <a:r>
              <a:rPr lang="en-US" sz="2400" i="1" dirty="0" err="1"/>
              <a:t>arXiv</a:t>
            </a:r>
            <a:r>
              <a:rPr lang="en-US" sz="2400" i="1" dirty="0"/>
              <a:t> preprint arXiv:2101.05487</a:t>
            </a:r>
            <a:r>
              <a:rPr lang="en-US" sz="2400" dirty="0"/>
              <a:t> (2021).</a:t>
            </a:r>
          </a:p>
        </p:txBody>
      </p:sp>
    </p:spTree>
    <p:extLst>
      <p:ext uri="{BB962C8B-B14F-4D97-AF65-F5344CB8AC3E}">
        <p14:creationId xmlns:p14="http://schemas.microsoft.com/office/powerpoint/2010/main" val="92447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Reference Slide: Hyperparameter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9A95D1-6EE4-4FCB-8944-108AE3F0E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548" y="1142812"/>
            <a:ext cx="8277579" cy="13144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5C51AD-2D89-45AC-A0CB-7B0E335788BF}"/>
              </a:ext>
            </a:extLst>
          </p:cNvPr>
          <p:cNvSpPr txBox="1"/>
          <p:nvPr/>
        </p:nvSpPr>
        <p:spPr>
          <a:xfrm>
            <a:off x="0" y="1034179"/>
            <a:ext cx="2541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Ishigami</a:t>
            </a:r>
            <a:r>
              <a:rPr lang="en-US" sz="2400" b="1" dirty="0"/>
              <a:t> test-case: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74801F-1771-4146-97C8-8732E1E83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0507" y="2362949"/>
            <a:ext cx="4749682" cy="35846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643040-4AF2-4B4A-8A73-2A92394A080A}"/>
              </a:ext>
            </a:extLst>
          </p:cNvPr>
          <p:cNvSpPr txBox="1"/>
          <p:nvPr/>
        </p:nvSpPr>
        <p:spPr>
          <a:xfrm>
            <a:off x="44115" y="5370492"/>
            <a:ext cx="6942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Heuristic: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Solid = median distance between points of the output sample.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Dash = Square root of variance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539F2A-548F-47BE-A174-8126D56385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829" y="3611920"/>
            <a:ext cx="4151674" cy="70648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8607BD4-F753-4D1D-B287-5B57645DE7D5}"/>
              </a:ext>
            </a:extLst>
          </p:cNvPr>
          <p:cNvSpPr txBox="1"/>
          <p:nvPr/>
        </p:nvSpPr>
        <p:spPr>
          <a:xfrm>
            <a:off x="10131552" y="2785001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64F326-BFCB-4F81-A7E5-C279B7D692DE}"/>
              </a:ext>
            </a:extLst>
          </p:cNvPr>
          <p:cNvSpPr txBox="1"/>
          <p:nvPr/>
        </p:nvSpPr>
        <p:spPr>
          <a:xfrm>
            <a:off x="10126127" y="3489129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X</a:t>
            </a:r>
            <a:r>
              <a:rPr lang="en-US" sz="2400" baseline="-25000" dirty="0">
                <a:solidFill>
                  <a:schemeClr val="accent1"/>
                </a:solidFill>
              </a:rPr>
              <a:t>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F553C2-E522-4D31-8454-ED11F17F8998}"/>
              </a:ext>
            </a:extLst>
          </p:cNvPr>
          <p:cNvSpPr txBox="1"/>
          <p:nvPr/>
        </p:nvSpPr>
        <p:spPr>
          <a:xfrm>
            <a:off x="10126127" y="5019317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X</a:t>
            </a:r>
            <a:r>
              <a:rPr lang="en-US" sz="2400" baseline="-25000" dirty="0">
                <a:solidFill>
                  <a:srgbClr val="92D050"/>
                </a:solidFill>
              </a:rPr>
              <a:t>3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9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Handling Complexity: Input Complexity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A18368-E13C-4EF8-9365-646CD7977E0A}"/>
                  </a:ext>
                </a:extLst>
              </p:cNvPr>
              <p:cNvSpPr txBox="1"/>
              <p:nvPr/>
            </p:nvSpPr>
            <p:spPr>
              <a:xfrm>
                <a:off x="122920" y="981272"/>
                <a:ext cx="12031406" cy="38188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Calculation Procedure? Numerical/algorithmic question regarding [3]: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2400" dirty="0"/>
                      <m:t>𝔼</m:t>
                    </m:r>
                    <m:r>
                      <m:rPr>
                        <m:nor/>
                      </m:rPr>
                      <a:rPr lang="es-ES" sz="2400" dirty="0">
                        <a:solidFill>
                          <a:srgbClr val="000000"/>
                        </a:solidFill>
                      </a:rPr>
                      <m:t>[</m:t>
                    </m:r>
                    <m:r>
                      <m:rPr>
                        <m:nor/>
                      </m:rPr>
                      <a:rPr lang="es-ES" sz="2400" dirty="0">
                        <a:solidFill>
                          <a:srgbClr val="000000"/>
                        </a:solidFill>
                      </a:rPr>
                      <m:t>d</m:t>
                    </m:r>
                    <m:r>
                      <m:rPr>
                        <m:nor/>
                      </m:rPr>
                      <a:rPr lang="es-ES" sz="2400" dirty="0">
                        <a:solidFill>
                          <a:srgbClr val="000000"/>
                        </a:solidFill>
                      </a:rPr>
                      <m:t>(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/>
                          <m:t>ℙ</m:t>
                        </m:r>
                      </m:e>
                      <m:sub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  <m:r>
                      <m:rPr>
                        <m:nor/>
                      </m:rPr>
                      <a:rPr lang="es-ES" sz="2400" i="1" dirty="0">
                        <a:solidFill>
                          <a:srgbClr val="000000"/>
                        </a:solidFill>
                      </a:rPr>
                      <m:t> , 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/>
                          <m:t>ℙ</m:t>
                        </m:r>
                      </m:e>
                      <m:sub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</m:sub>
                    </m:sSub>
                    <m:r>
                      <m:rPr>
                        <m:nor/>
                      </m:rPr>
                      <a:rPr lang="es-ES" sz="2400" dirty="0">
                        <a:solidFill>
                          <a:srgbClr val="000000"/>
                        </a:solidFill>
                      </a:rPr>
                      <m:t>)]</m:t>
                    </m:r>
                  </m:oMath>
                </a14:m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Double-loop procedures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Pick-Freeze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Binning Procedures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6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Nearest-Neighbor Approach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EA18368-E13C-4EF8-9365-646CD7977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20" y="981272"/>
                <a:ext cx="12031406" cy="3818802"/>
              </a:xfrm>
              <a:prstGeom prst="rect">
                <a:avLst/>
              </a:prstGeom>
              <a:blipFill>
                <a:blip r:embed="rId3"/>
                <a:stretch>
                  <a:fillRect l="-760" t="-1118" b="-2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F9C8980-E299-4A18-B097-B27B2236B596}"/>
              </a:ext>
            </a:extLst>
          </p:cNvPr>
          <p:cNvSpPr txBox="1"/>
          <p:nvPr/>
        </p:nvSpPr>
        <p:spPr>
          <a:xfrm>
            <a:off x="1998318" y="5154729"/>
            <a:ext cx="85066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Future Direction: </a:t>
            </a:r>
            <a:r>
              <a:rPr lang="en-US" sz="2400" dirty="0">
                <a:solidFill>
                  <a:srgbClr val="FF0000"/>
                </a:solidFill>
              </a:rPr>
              <a:t>An on-going area of research, but there has been some promising results.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0778888A-778E-427D-B525-C5B84DF4A069}"/>
              </a:ext>
            </a:extLst>
          </p:cNvPr>
          <p:cNvSpPr/>
          <p:nvPr/>
        </p:nvSpPr>
        <p:spPr>
          <a:xfrm>
            <a:off x="3575801" y="1830573"/>
            <a:ext cx="572947" cy="1257604"/>
          </a:xfrm>
          <a:prstGeom prst="rightBrac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E7E2FE-8F33-4CB8-ACD0-6E9DCFDE6C29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4148748" y="2459375"/>
            <a:ext cx="448711" cy="0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292BD94A-5375-41B3-8845-EBCF89AD6AFE}"/>
              </a:ext>
            </a:extLst>
          </p:cNvPr>
          <p:cNvSpPr/>
          <p:nvPr/>
        </p:nvSpPr>
        <p:spPr>
          <a:xfrm>
            <a:off x="2916895" y="3463322"/>
            <a:ext cx="572947" cy="457056"/>
          </a:xfrm>
          <a:prstGeom prst="rightBrac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AD95D9-B57A-48E2-B146-88DCEE4F8C59}"/>
              </a:ext>
            </a:extLst>
          </p:cNvPr>
          <p:cNvCxnSpPr>
            <a:cxnSpLocks/>
          </p:cNvCxnSpPr>
          <p:nvPr/>
        </p:nvCxnSpPr>
        <p:spPr>
          <a:xfrm>
            <a:off x="3489842" y="3691850"/>
            <a:ext cx="448711" cy="0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DFCD46C-E475-4195-80D5-EAF9F374F553}"/>
              </a:ext>
            </a:extLst>
          </p:cNvPr>
          <p:cNvSpPr txBox="1"/>
          <p:nvPr/>
        </p:nvSpPr>
        <p:spPr>
          <a:xfrm>
            <a:off x="4597459" y="2274709"/>
            <a:ext cx="6469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Requires conditional sampling, a lot of simulation calls [1,4].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FA059A-3C1D-4B35-AC90-B2386607B7B8}"/>
              </a:ext>
            </a:extLst>
          </p:cNvPr>
          <p:cNvSpPr txBox="1"/>
          <p:nvPr/>
        </p:nvSpPr>
        <p:spPr>
          <a:xfrm>
            <a:off x="3898212" y="3354235"/>
            <a:ext cx="4868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Works from a given unconditional data set, </a:t>
            </a:r>
          </a:p>
          <a:p>
            <a:r>
              <a:rPr lang="en-US" sz="2000" dirty="0"/>
              <a:t>but scales poorly for higher-order indices [1].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F6E0E70-CEA6-4BD4-B28C-AB2E25BB6D25}"/>
              </a:ext>
            </a:extLst>
          </p:cNvPr>
          <p:cNvSpPr/>
          <p:nvPr/>
        </p:nvSpPr>
        <p:spPr>
          <a:xfrm>
            <a:off x="3970247" y="4334201"/>
            <a:ext cx="572947" cy="457056"/>
          </a:xfrm>
          <a:prstGeom prst="rightBrace">
            <a:avLst/>
          </a:prstGeom>
          <a:ln w="317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A887ADA-9263-4490-A37E-59D9A7AE384A}"/>
              </a:ext>
            </a:extLst>
          </p:cNvPr>
          <p:cNvCxnSpPr>
            <a:cxnSpLocks/>
          </p:cNvCxnSpPr>
          <p:nvPr/>
        </p:nvCxnSpPr>
        <p:spPr>
          <a:xfrm>
            <a:off x="4543194" y="4562729"/>
            <a:ext cx="448711" cy="0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118BE96-FC01-435F-8606-D828A57A613E}"/>
              </a:ext>
            </a:extLst>
          </p:cNvPr>
          <p:cNvSpPr txBox="1"/>
          <p:nvPr/>
        </p:nvSpPr>
        <p:spPr>
          <a:xfrm>
            <a:off x="4980378" y="4249094"/>
            <a:ext cx="4706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Works from a given unconditional data set, </a:t>
            </a:r>
          </a:p>
          <a:p>
            <a:r>
              <a:rPr lang="en-US" sz="2000" dirty="0"/>
              <a:t>and avoids curse-of-dimensionality [4].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31C692-4FC2-4F5B-873F-ECAF100E4C8E}"/>
              </a:ext>
            </a:extLst>
          </p:cNvPr>
          <p:cNvSpPr txBox="1"/>
          <p:nvPr/>
        </p:nvSpPr>
        <p:spPr>
          <a:xfrm>
            <a:off x="3393" y="6044915"/>
            <a:ext cx="85066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[1] Barr et. al.; [4] Da </a:t>
            </a:r>
            <a:r>
              <a:rPr lang="en-US" dirty="0" err="1"/>
              <a:t>Veiga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9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5" grpId="0" animBg="1"/>
      <p:bldP spid="17" grpId="0"/>
      <p:bldP spid="18" grpId="0"/>
      <p:bldP spid="19" grpId="0" animBg="1"/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391886" y="97339"/>
            <a:ext cx="1136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Overview: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261733-A4FD-4E50-9E82-8CC3102FF5EF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C2F26A-3D16-4E6F-BF4D-D382019CE458}"/>
              </a:ext>
            </a:extLst>
          </p:cNvPr>
          <p:cNvSpPr txBox="1"/>
          <p:nvPr/>
        </p:nvSpPr>
        <p:spPr>
          <a:xfrm>
            <a:off x="712080" y="2495580"/>
            <a:ext cx="9844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Motivation: What do we mean by generalized?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Kernel method: How does it work and what properties make it generalized.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Conclusions and future directions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AD6C1B-1730-4C7F-91D7-89200B4504EE}"/>
              </a:ext>
            </a:extLst>
          </p:cNvPr>
          <p:cNvSpPr txBox="1"/>
          <p:nvPr/>
        </p:nvSpPr>
        <p:spPr>
          <a:xfrm>
            <a:off x="0" y="1493269"/>
            <a:ext cx="1148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Main Point: Discuss Kernel methods are a “generalized” approach to GSA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5964C3-EC2C-49C7-B464-E578D4E0CABC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1/10</a:t>
            </a:r>
          </a:p>
        </p:txBody>
      </p:sp>
    </p:spTree>
    <p:extLst>
      <p:ext uri="{BB962C8B-B14F-4D97-AF65-F5344CB8AC3E}">
        <p14:creationId xmlns:p14="http://schemas.microsoft.com/office/powerpoint/2010/main" val="423170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391886" y="97339"/>
            <a:ext cx="1136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Goals: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DB50C5-991D-408B-82B5-BAA87E258647}"/>
              </a:ext>
            </a:extLst>
          </p:cNvPr>
          <p:cNvSpPr txBox="1"/>
          <p:nvPr/>
        </p:nvSpPr>
        <p:spPr>
          <a:xfrm>
            <a:off x="134318" y="1112361"/>
            <a:ext cx="11933695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Develop GSA Methods that with wide-application; proposed methods should be…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1) Goal-oriented.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There are a lot of approaches to GSA, which is best?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Is the method tunable to the objective of the analysis?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2) Viable for complex systems.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Can the method handle different types of data? (Functional, non-numeric, etc.)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Does the method remain viable for high-dimensional settings?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B45DBF-3902-483E-A41A-0AB75E9C8B88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2/10</a:t>
            </a:r>
          </a:p>
        </p:txBody>
      </p:sp>
    </p:spTree>
    <p:extLst>
      <p:ext uri="{BB962C8B-B14F-4D97-AF65-F5344CB8AC3E}">
        <p14:creationId xmlns:p14="http://schemas.microsoft.com/office/powerpoint/2010/main" val="187334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391886" y="97339"/>
            <a:ext cx="1136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Kernel Approach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DB50C5-991D-408B-82B5-BAA87E258647}"/>
                  </a:ext>
                </a:extLst>
              </p:cNvPr>
              <p:cNvSpPr txBox="1"/>
              <p:nvPr/>
            </p:nvSpPr>
            <p:spPr>
              <a:xfrm>
                <a:off x="95730" y="1112361"/>
                <a:ext cx="11891682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Let 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Y</a:t>
                </a:r>
                <a:r>
                  <a:rPr lang="en-US" sz="2800" dirty="0"/>
                  <a:t> be the output domain.  The function</a:t>
                </a:r>
              </a:p>
              <a:p>
                <a:endParaRPr lang="en-US" sz="12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Y</a:t>
                </a:r>
                <a:r>
                  <a:rPr lang="en-US" sz="2800" dirty="0"/>
                  <a:t> </a:t>
                </a:r>
                <a:r>
                  <a:rPr lang="en-US" sz="2400" dirty="0"/>
                  <a:t>×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Y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Wingdings" panose="05000000000000000000" pitchFamily="2" charset="2"/>
                  </a:rPr>
                  <a:t> </a:t>
                </a:r>
                <a:r>
                  <a:rPr lang="en-US" altLang="en-US" sz="2800" dirty="0">
                    <a:latin typeface="Arial" panose="020B0604020202020204" pitchFamily="34" charset="0"/>
                  </a:rPr>
                  <a:t>ℝ</a:t>
                </a:r>
                <a:endParaRPr lang="en-US" sz="2800" dirty="0"/>
              </a:p>
              <a:p>
                <a:endParaRPr lang="en-US" sz="1200" dirty="0"/>
              </a:p>
              <a:p>
                <a:r>
                  <a:rPr lang="en-US" sz="2800" dirty="0"/>
                  <a:t>is said to be a kernel of </a:t>
                </a:r>
                <a:r>
                  <a:rPr lang="en-US" sz="2800" dirty="0">
                    <a:latin typeface="Lucida Calligraphy" panose="03010101010101010101" pitchFamily="66" charset="0"/>
                  </a:rPr>
                  <a:t>Y</a:t>
                </a:r>
                <a:r>
                  <a:rPr lang="en-US" sz="2800" dirty="0"/>
                  <a:t>  if it is symmetric positive definite.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b="1" dirty="0"/>
                  <a:t>Theorem [Moore-</a:t>
                </a:r>
                <a:r>
                  <a:rPr lang="en-US" sz="2800" b="1" dirty="0" err="1"/>
                  <a:t>Aronszajn</a:t>
                </a:r>
                <a:r>
                  <a:rPr lang="en-US" sz="2800" b="1" dirty="0"/>
                  <a:t>]:</a:t>
                </a:r>
                <a:r>
                  <a:rPr lang="en-US" sz="2800" dirty="0"/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 is a symmetric positive definite kernel on the </a:t>
                </a:r>
                <a:r>
                  <a:rPr lang="en-US" sz="2800" i="1" dirty="0"/>
                  <a:t>non-empty set 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Y</a:t>
                </a:r>
                <a:r>
                  <a:rPr lang="en-US" sz="2800" i="1" dirty="0"/>
                  <a:t> </a:t>
                </a:r>
                <a:r>
                  <a:rPr lang="en-US" sz="2800" dirty="0"/>
                  <a:t>then it uniquely defines a Hilbert space </a:t>
                </a:r>
                <a:r>
                  <a:rPr lang="en-US" sz="2400" dirty="0">
                    <a:latin typeface="Lucida Calligraphy" panose="03010101010101010101" pitchFamily="66" charset="0"/>
                  </a:rPr>
                  <a:t>H</a:t>
                </a:r>
                <a:r>
                  <a:rPr lang="en-US" sz="28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800" dirty="0"/>
                  <a:t> of </a:t>
                </a:r>
                <a:r>
                  <a:rPr lang="en-US" altLang="en-US" sz="2800" dirty="0">
                    <a:latin typeface="Arial" panose="020B0604020202020204" pitchFamily="34" charset="0"/>
                  </a:rPr>
                  <a:t>ℝ</a:t>
                </a:r>
                <a:r>
                  <a:rPr lang="en-US" sz="2800" dirty="0"/>
                  <a:t>-valued functions called the </a:t>
                </a:r>
                <a:r>
                  <a:rPr lang="en-US" sz="2800" i="1" dirty="0"/>
                  <a:t>feature space.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DB50C5-991D-408B-82B5-BAA87E258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0" y="1112361"/>
                <a:ext cx="11891682" cy="3908762"/>
              </a:xfrm>
              <a:prstGeom prst="rect">
                <a:avLst/>
              </a:prstGeom>
              <a:blipFill>
                <a:blip r:embed="rId3"/>
                <a:stretch>
                  <a:fillRect l="-1077" t="-1558" b="-3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E1C04E1A-E7D2-4321-9497-494FCDA0B0B8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B9A146-30C2-4D7B-9FA3-BB38AC7B94FD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3/10</a:t>
            </a:r>
          </a:p>
        </p:txBody>
      </p:sp>
    </p:spTree>
    <p:extLst>
      <p:ext uri="{BB962C8B-B14F-4D97-AF65-F5344CB8AC3E}">
        <p14:creationId xmlns:p14="http://schemas.microsoft.com/office/powerpoint/2010/main" val="322988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CACD843-4634-4BDF-9522-69422F723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530" y="1790266"/>
            <a:ext cx="4561432" cy="33610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The Strategy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4D9680-332F-43C2-88F5-C67E54354C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25" y="1790266"/>
            <a:ext cx="5296464" cy="29484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40CABC6-03AA-4267-A7A3-8F2E0E6AF004}"/>
                  </a:ext>
                </a:extLst>
              </p:cNvPr>
              <p:cNvSpPr txBox="1"/>
              <p:nvPr/>
            </p:nvSpPr>
            <p:spPr>
              <a:xfrm>
                <a:off x="2367391" y="1191899"/>
                <a:ext cx="1270000" cy="639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40CABC6-03AA-4267-A7A3-8F2E0E6AF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391" y="1191899"/>
                <a:ext cx="1270000" cy="6398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F4ABD02-06D6-4EEC-8DB5-565904C01508}"/>
              </a:ext>
            </a:extLst>
          </p:cNvPr>
          <p:cNvSpPr txBox="1"/>
          <p:nvPr/>
        </p:nvSpPr>
        <p:spPr>
          <a:xfrm>
            <a:off x="9435258" y="1191899"/>
            <a:ext cx="792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Lucida Calligraphy" panose="03010101010101010101" pitchFamily="66" charset="0"/>
              </a:rPr>
              <a:t>H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4F4D1C-D2CD-4EE9-8E8C-F0EFC3C4BDBB}"/>
                  </a:ext>
                </a:extLst>
              </p:cNvPr>
              <p:cNvSpPr txBox="1"/>
              <p:nvPr/>
            </p:nvSpPr>
            <p:spPr>
              <a:xfrm>
                <a:off x="3418287" y="2561618"/>
                <a:ext cx="63410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FF0000"/>
                            </a:solidFill>
                          </a:rPr>
                          <m:t>ℙ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es-ES" sz="2800" b="0" i="1" u="none" strike="noStrike" baseline="0" dirty="0">
                    <a:solidFill>
                      <a:srgbClr val="FF0000"/>
                    </a:solidFill>
                    <a:latin typeface="StoneSansITCStd-MediumItalic"/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4F4D1C-D2CD-4EE9-8E8C-F0EFC3C4B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87" y="2561618"/>
                <a:ext cx="63410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2AA382-CE3F-4DDC-ABFC-F35AE9A6A660}"/>
                  </a:ext>
                </a:extLst>
              </p:cNvPr>
              <p:cNvSpPr txBox="1"/>
              <p:nvPr/>
            </p:nvSpPr>
            <p:spPr>
              <a:xfrm>
                <a:off x="1609191" y="1913074"/>
                <a:ext cx="900615" cy="561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sz="28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2AA382-CE3F-4DDC-ABFC-F35AE9A6A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191" y="1913074"/>
                <a:ext cx="900615" cy="561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B85F4058-BFB6-4590-A6EE-5359FE5798D4}"/>
              </a:ext>
            </a:extLst>
          </p:cNvPr>
          <p:cNvGrpSpPr/>
          <p:nvPr/>
        </p:nvGrpSpPr>
        <p:grpSpPr>
          <a:xfrm>
            <a:off x="2559816" y="1657633"/>
            <a:ext cx="7813000" cy="1671366"/>
            <a:chOff x="2564785" y="1799741"/>
            <a:chExt cx="7813000" cy="167136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0611876-202B-4F84-9C1C-CB23F2D187CF}"/>
                </a:ext>
              </a:extLst>
            </p:cNvPr>
            <p:cNvGrpSpPr/>
            <p:nvPr/>
          </p:nvGrpSpPr>
          <p:grpSpPr>
            <a:xfrm>
              <a:off x="2564785" y="1799741"/>
              <a:ext cx="7112440" cy="1671366"/>
              <a:chOff x="2707200" y="1840668"/>
              <a:chExt cx="7112440" cy="1671366"/>
            </a:xfrm>
          </p:grpSpPr>
          <p:sp>
            <p:nvSpPr>
              <p:cNvPr id="40" name="Arc 39">
                <a:extLst>
                  <a:ext uri="{FF2B5EF4-FFF2-40B4-BE49-F238E27FC236}">
                    <a16:creationId xmlns:a16="http://schemas.microsoft.com/office/drawing/2014/main" id="{CCC50803-48C6-4D1D-87D4-76B46915FE0E}"/>
                  </a:ext>
                </a:extLst>
              </p:cNvPr>
              <p:cNvSpPr/>
              <p:nvPr/>
            </p:nvSpPr>
            <p:spPr>
              <a:xfrm>
                <a:off x="2707200" y="1840668"/>
                <a:ext cx="7112440" cy="1671366"/>
              </a:xfrm>
              <a:prstGeom prst="arc">
                <a:avLst>
                  <a:gd name="adj1" fmla="val 11303925"/>
                  <a:gd name="adj2" fmla="val 3526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3C1CCD48-50CA-44C2-9B57-8AC6D4DDC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9640" y="2673784"/>
                <a:ext cx="0" cy="141737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25988A1-EC9F-496B-8BA3-55237E9A37CA}"/>
                </a:ext>
              </a:extLst>
            </p:cNvPr>
            <p:cNvSpPr/>
            <p:nvPr/>
          </p:nvSpPr>
          <p:spPr>
            <a:xfrm>
              <a:off x="9627215" y="2786704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5DDB9F3A-3F63-4D35-831C-6A7A4CF7689E}"/>
                    </a:ext>
                  </a:extLst>
                </p:cNvPr>
                <p:cNvSpPr txBox="1"/>
                <p:nvPr/>
              </p:nvSpPr>
              <p:spPr>
                <a:xfrm>
                  <a:off x="9672935" y="2554343"/>
                  <a:ext cx="704850" cy="49481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𝒀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5DDB9F3A-3F63-4D35-831C-6A7A4CF76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72935" y="2554343"/>
                  <a:ext cx="704850" cy="494815"/>
                </a:xfrm>
                <a:prstGeom prst="rect">
                  <a:avLst/>
                </a:prstGeom>
                <a:blipFill>
                  <a:blip r:embed="rId8"/>
                  <a:stretch>
                    <a:fillRect l="-2586" r="-16379" b="-1234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93D0D97-55F1-4EF0-9EA1-DAB5E1630DA7}"/>
              </a:ext>
            </a:extLst>
          </p:cNvPr>
          <p:cNvGrpSpPr/>
          <p:nvPr/>
        </p:nvGrpSpPr>
        <p:grpSpPr>
          <a:xfrm>
            <a:off x="2621512" y="3512528"/>
            <a:ext cx="7846114" cy="749339"/>
            <a:chOff x="2626481" y="3654636"/>
            <a:chExt cx="7846114" cy="74933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EFA2D61-6991-4FF4-8ABC-069F08DEAE99}"/>
                </a:ext>
              </a:extLst>
            </p:cNvPr>
            <p:cNvGrpSpPr/>
            <p:nvPr/>
          </p:nvGrpSpPr>
          <p:grpSpPr>
            <a:xfrm rot="346514">
              <a:off x="2626481" y="3654636"/>
              <a:ext cx="7224503" cy="729581"/>
              <a:chOff x="2707200" y="3512034"/>
              <a:chExt cx="7224503" cy="705131"/>
            </a:xfrm>
          </p:grpSpPr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5F59C6BF-F86B-4609-BB32-1CFD4AD99EC2}"/>
                  </a:ext>
                </a:extLst>
              </p:cNvPr>
              <p:cNvSpPr/>
              <p:nvPr/>
            </p:nvSpPr>
            <p:spPr>
              <a:xfrm flipV="1">
                <a:off x="2707200" y="3512034"/>
                <a:ext cx="7112440" cy="705131"/>
              </a:xfrm>
              <a:prstGeom prst="arc">
                <a:avLst>
                  <a:gd name="adj1" fmla="val 11303925"/>
                  <a:gd name="adj2" fmla="val 21566917"/>
                </a:avLst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4515EAC1-F368-4076-8D1B-BA0AFD5FDCDA}"/>
                  </a:ext>
                </a:extLst>
              </p:cNvPr>
              <p:cNvCxnSpPr>
                <a:cxnSpLocks/>
                <a:stCxn id="48" idx="2"/>
              </p:cNvCxnSpPr>
              <p:nvPr/>
            </p:nvCxnSpPr>
            <p:spPr>
              <a:xfrm rot="21253486" flipV="1">
                <a:off x="9797493" y="3771089"/>
                <a:ext cx="134210" cy="120222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B7A8E0-8FCD-4D93-B27C-214F0750B7B4}"/>
                </a:ext>
              </a:extLst>
            </p:cNvPr>
            <p:cNvSpPr/>
            <p:nvPr/>
          </p:nvSpPr>
          <p:spPr>
            <a:xfrm>
              <a:off x="9843375" y="4184431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2101793-BDB1-48AB-B6CE-55BBF66D4BE7}"/>
                    </a:ext>
                  </a:extLst>
                </p:cNvPr>
                <p:cNvSpPr txBox="1"/>
                <p:nvPr/>
              </p:nvSpPr>
              <p:spPr>
                <a:xfrm>
                  <a:off x="9767745" y="3942310"/>
                  <a:ext cx="70485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𝒀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2101793-BDB1-48AB-B6CE-55BBF66D4B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7745" y="3942310"/>
                  <a:ext cx="704850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2D1BF46-8334-4131-B3DC-4391B7BF1CEE}"/>
                  </a:ext>
                </a:extLst>
              </p:cNvPr>
              <p:cNvSpPr txBox="1"/>
              <p:nvPr/>
            </p:nvSpPr>
            <p:spPr>
              <a:xfrm>
                <a:off x="529859" y="4885091"/>
                <a:ext cx="1077544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How: </a:t>
                </a:r>
                <a:r>
                  <a:rPr lang="en-US" sz="2400" dirty="0"/>
                  <a:t>Kernel mean embedding [2],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μ</m:t>
                            </m:r>
                          </m:e>
                          <m:sub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sub>
                        </m:sSub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≔</m:t>
                        </m:r>
                        <m:r>
                          <m:rPr>
                            <m:nor/>
                          </m:rPr>
                          <a:rPr lang="en-US" altLang="en-US" sz="2400" dirty="0">
                            <a:latin typeface="Arial" panose="020B0604020202020204" pitchFamily="34" charset="0"/>
                          </a:rPr>
                          <m:t>𝔼</m:t>
                        </m:r>
                        <m:r>
                          <m:rPr>
                            <m:nor/>
                          </m:rPr>
                          <a:rPr lang="en-US" altLang="en-US" sz="2400" dirty="0">
                            <a:latin typeface="Arial" panose="020B0604020202020204" pitchFamily="34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altLang="en-US" sz="2400" dirty="0">
                            <a:latin typeface="Arial" panose="020B0604020202020204" pitchFamily="34" charset="0"/>
                          </a:rPr>
                          <m:t>k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·,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)];  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m:rPr>
                            <m:nor/>
                          </m:rPr>
                          <a:rPr lang="en-US" sz="2400" dirty="0"/>
                          <m:t>ℙ</m:t>
                        </m:r>
                      </m:e>
                      <m:sub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and </a:t>
                </a:r>
                <a:r>
                  <a:rPr lang="el-GR" sz="24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μ</m:t>
                        </m:r>
                      </m:e>
                      <m:sub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  <m:r>
                      <m:rPr>
                        <m:nor/>
                      </m:rPr>
                      <a:rPr lang="en-US" sz="2400" dirty="0"/>
                      <m:t>∈</m:t>
                    </m:r>
                  </m:oMath>
                </a14:m>
                <a:r>
                  <a:rPr lang="en-US" sz="2000" dirty="0">
                    <a:latin typeface="Lucida Calligraphy" panose="03010101010101010101" pitchFamily="66" charset="0"/>
                  </a:rPr>
                  <a:t>H</a:t>
                </a:r>
                <a:r>
                  <a:rPr lang="en-US" sz="20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2D1BF46-8334-4131-B3DC-4391B7BF1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59" y="4885091"/>
                <a:ext cx="10775449" cy="830997"/>
              </a:xfrm>
              <a:prstGeom prst="rect">
                <a:avLst/>
              </a:prstGeom>
              <a:blipFill>
                <a:blip r:embed="rId10"/>
                <a:stretch>
                  <a:fillRect l="-905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334918ED-AAD0-41D5-8085-2C37A5601A4E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4/10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14CC407-4315-401C-B55B-952352AEF279}"/>
              </a:ext>
            </a:extLst>
          </p:cNvPr>
          <p:cNvGrpSpPr/>
          <p:nvPr/>
        </p:nvGrpSpPr>
        <p:grpSpPr>
          <a:xfrm>
            <a:off x="142305" y="3020895"/>
            <a:ext cx="3015728" cy="1864196"/>
            <a:chOff x="142305" y="3020895"/>
            <a:chExt cx="3015728" cy="18641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6468ACB4-7F9F-4124-90C3-65EAC8E51E54}"/>
                    </a:ext>
                  </a:extLst>
                </p:cNvPr>
                <p:cNvSpPr txBox="1"/>
                <p:nvPr/>
              </p:nvSpPr>
              <p:spPr>
                <a:xfrm>
                  <a:off x="142305" y="3020895"/>
                  <a:ext cx="63410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</a:rPr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</m:oMath>
                  </a14:m>
                  <a:r>
                    <a:rPr lang="es-ES" sz="2800" b="0" i="1" u="none" strike="noStrike" baseline="0" dirty="0">
                      <a:solidFill>
                        <a:schemeClr val="bg2">
                          <a:lumMod val="10000"/>
                        </a:schemeClr>
                      </a:solidFill>
                      <a:latin typeface="StoneSansITCStd-MediumItalic"/>
                    </a:rPr>
                    <a:t> </a:t>
                  </a:r>
                  <a:endParaRPr lang="en-US" sz="2800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6468ACB4-7F9F-4124-90C3-65EAC8E51E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305" y="3020895"/>
                  <a:ext cx="634107" cy="52322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DA86F6F-AADF-4037-AE69-371AC7DB6CEE}"/>
                    </a:ext>
                  </a:extLst>
                </p:cNvPr>
                <p:cNvSpPr txBox="1"/>
                <p:nvPr/>
              </p:nvSpPr>
              <p:spPr>
                <a:xfrm>
                  <a:off x="2593256" y="4423426"/>
                  <a:ext cx="564777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9DA86F6F-AADF-4037-AE69-371AC7DB6C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3256" y="4423426"/>
                  <a:ext cx="564777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2DD840C4-AC56-4532-957A-1F689C5FB3B5}"/>
              </a:ext>
            </a:extLst>
          </p:cNvPr>
          <p:cNvSpPr txBox="1"/>
          <p:nvPr/>
        </p:nvSpPr>
        <p:spPr>
          <a:xfrm>
            <a:off x="-40996" y="5994997"/>
            <a:ext cx="1077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[2] </a:t>
            </a:r>
            <a:r>
              <a:rPr lang="en-US" dirty="0" err="1"/>
              <a:t>Gretton</a:t>
            </a:r>
            <a:r>
              <a:rPr lang="en-US" dirty="0"/>
              <a:t> et. al., 2006.</a:t>
            </a:r>
          </a:p>
        </p:txBody>
      </p:sp>
    </p:spTree>
    <p:extLst>
      <p:ext uri="{BB962C8B-B14F-4D97-AF65-F5344CB8AC3E}">
        <p14:creationId xmlns:p14="http://schemas.microsoft.com/office/powerpoint/2010/main" val="26696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CACD843-4634-4BDF-9522-69422F723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530" y="1790266"/>
            <a:ext cx="4561432" cy="33610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1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The Strategy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4D9680-332F-43C2-88F5-C67E54354C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25" y="1790266"/>
            <a:ext cx="5296464" cy="294847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F4ABD02-06D6-4EEC-8DB5-565904C01508}"/>
              </a:ext>
            </a:extLst>
          </p:cNvPr>
          <p:cNvSpPr txBox="1"/>
          <p:nvPr/>
        </p:nvSpPr>
        <p:spPr>
          <a:xfrm>
            <a:off x="9435258" y="1191899"/>
            <a:ext cx="7924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Lucida Calligraphy" panose="03010101010101010101" pitchFamily="66" charset="0"/>
              </a:rPr>
              <a:t>H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4F4D1C-D2CD-4EE9-8E8C-F0EFC3C4BDBB}"/>
                  </a:ext>
                </a:extLst>
              </p:cNvPr>
              <p:cNvSpPr txBox="1"/>
              <p:nvPr/>
            </p:nvSpPr>
            <p:spPr>
              <a:xfrm>
                <a:off x="3418287" y="2561618"/>
                <a:ext cx="634107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FF0000"/>
                            </a:solidFill>
                          </a:rPr>
                          <m:t>ℙ</m:t>
                        </m:r>
                      </m:e>
                      <m:sub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es-ES" sz="2800" b="0" i="1" u="none" strike="noStrike" baseline="0" dirty="0">
                    <a:solidFill>
                      <a:srgbClr val="FF0000"/>
                    </a:solidFill>
                    <a:latin typeface="StoneSansITCStd-MediumItalic"/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14F4D1C-D2CD-4EE9-8E8C-F0EFC3C4B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87" y="2561618"/>
                <a:ext cx="63410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2AA382-CE3F-4DDC-ABFC-F35AE9A6A660}"/>
                  </a:ext>
                </a:extLst>
              </p:cNvPr>
              <p:cNvSpPr txBox="1"/>
              <p:nvPr/>
            </p:nvSpPr>
            <p:spPr>
              <a:xfrm>
                <a:off x="1609191" y="1913074"/>
                <a:ext cx="900615" cy="561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sz="28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2AA382-CE3F-4DDC-ABFC-F35AE9A6A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191" y="1913074"/>
                <a:ext cx="900615" cy="561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B85F4058-BFB6-4590-A6EE-5359FE5798D4}"/>
              </a:ext>
            </a:extLst>
          </p:cNvPr>
          <p:cNvGrpSpPr/>
          <p:nvPr/>
        </p:nvGrpSpPr>
        <p:grpSpPr>
          <a:xfrm>
            <a:off x="2559816" y="1657633"/>
            <a:ext cx="7813000" cy="1671366"/>
            <a:chOff x="2564785" y="1799741"/>
            <a:chExt cx="7813000" cy="167136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0611876-202B-4F84-9C1C-CB23F2D187CF}"/>
                </a:ext>
              </a:extLst>
            </p:cNvPr>
            <p:cNvGrpSpPr/>
            <p:nvPr/>
          </p:nvGrpSpPr>
          <p:grpSpPr>
            <a:xfrm>
              <a:off x="2564785" y="1799741"/>
              <a:ext cx="7112440" cy="1671366"/>
              <a:chOff x="2707200" y="1840668"/>
              <a:chExt cx="7112440" cy="1671366"/>
            </a:xfrm>
          </p:grpSpPr>
          <p:sp>
            <p:nvSpPr>
              <p:cNvPr id="40" name="Arc 39">
                <a:extLst>
                  <a:ext uri="{FF2B5EF4-FFF2-40B4-BE49-F238E27FC236}">
                    <a16:creationId xmlns:a16="http://schemas.microsoft.com/office/drawing/2014/main" id="{CCC50803-48C6-4D1D-87D4-76B46915FE0E}"/>
                  </a:ext>
                </a:extLst>
              </p:cNvPr>
              <p:cNvSpPr/>
              <p:nvPr/>
            </p:nvSpPr>
            <p:spPr>
              <a:xfrm>
                <a:off x="2707200" y="1840668"/>
                <a:ext cx="7112440" cy="1671366"/>
              </a:xfrm>
              <a:prstGeom prst="arc">
                <a:avLst>
                  <a:gd name="adj1" fmla="val 11303925"/>
                  <a:gd name="adj2" fmla="val 3526"/>
                </a:avLst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3C1CCD48-50CA-44C2-9B57-8AC6D4DDC9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9640" y="2673784"/>
                <a:ext cx="0" cy="141737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25988A1-EC9F-496B-8BA3-55237E9A37CA}"/>
                </a:ext>
              </a:extLst>
            </p:cNvPr>
            <p:cNvSpPr/>
            <p:nvPr/>
          </p:nvSpPr>
          <p:spPr>
            <a:xfrm>
              <a:off x="9627215" y="2786704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5DDB9F3A-3F63-4D35-831C-6A7A4CF7689E}"/>
                    </a:ext>
                  </a:extLst>
                </p:cNvPr>
                <p:cNvSpPr txBox="1"/>
                <p:nvPr/>
              </p:nvSpPr>
              <p:spPr>
                <a:xfrm>
                  <a:off x="9672935" y="2554343"/>
                  <a:ext cx="704850" cy="49481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𝒀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𝑅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5DDB9F3A-3F63-4D35-831C-6A7A4CF768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72935" y="2554343"/>
                  <a:ext cx="704850" cy="494815"/>
                </a:xfrm>
                <a:prstGeom prst="rect">
                  <a:avLst/>
                </a:prstGeom>
                <a:blipFill>
                  <a:blip r:embed="rId7"/>
                  <a:stretch>
                    <a:fillRect l="-2586" r="-16379" b="-1234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93D0D97-55F1-4EF0-9EA1-DAB5E1630DA7}"/>
              </a:ext>
            </a:extLst>
          </p:cNvPr>
          <p:cNvGrpSpPr/>
          <p:nvPr/>
        </p:nvGrpSpPr>
        <p:grpSpPr>
          <a:xfrm>
            <a:off x="2621512" y="3512528"/>
            <a:ext cx="7846114" cy="749339"/>
            <a:chOff x="2626481" y="3654636"/>
            <a:chExt cx="7846114" cy="749339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EFA2D61-6991-4FF4-8ABC-069F08DEAE99}"/>
                </a:ext>
              </a:extLst>
            </p:cNvPr>
            <p:cNvGrpSpPr/>
            <p:nvPr/>
          </p:nvGrpSpPr>
          <p:grpSpPr>
            <a:xfrm rot="346514">
              <a:off x="2626481" y="3654636"/>
              <a:ext cx="7224503" cy="729581"/>
              <a:chOff x="2707200" y="3512034"/>
              <a:chExt cx="7224503" cy="705131"/>
            </a:xfrm>
          </p:grpSpPr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5F59C6BF-F86B-4609-BB32-1CFD4AD99EC2}"/>
                  </a:ext>
                </a:extLst>
              </p:cNvPr>
              <p:cNvSpPr/>
              <p:nvPr/>
            </p:nvSpPr>
            <p:spPr>
              <a:xfrm flipV="1">
                <a:off x="2707200" y="3512034"/>
                <a:ext cx="7112440" cy="705131"/>
              </a:xfrm>
              <a:prstGeom prst="arc">
                <a:avLst>
                  <a:gd name="adj1" fmla="val 11303925"/>
                  <a:gd name="adj2" fmla="val 21566917"/>
                </a:avLst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4515EAC1-F368-4076-8D1B-BA0AFD5FDCDA}"/>
                  </a:ext>
                </a:extLst>
              </p:cNvPr>
              <p:cNvCxnSpPr>
                <a:cxnSpLocks/>
                <a:stCxn id="48" idx="2"/>
              </p:cNvCxnSpPr>
              <p:nvPr/>
            </p:nvCxnSpPr>
            <p:spPr>
              <a:xfrm rot="21253486" flipV="1">
                <a:off x="9797493" y="3771089"/>
                <a:ext cx="134210" cy="120222"/>
              </a:xfrm>
              <a:prstGeom prst="straightConnector1">
                <a:avLst/>
              </a:prstGeom>
              <a:ln w="158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B7A8E0-8FCD-4D93-B27C-214F0750B7B4}"/>
                </a:ext>
              </a:extLst>
            </p:cNvPr>
            <p:cNvSpPr/>
            <p:nvPr/>
          </p:nvSpPr>
          <p:spPr>
            <a:xfrm>
              <a:off x="9843375" y="4184431"/>
              <a:ext cx="91440" cy="914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2101793-BDB1-48AB-B6CE-55BBF66D4BE7}"/>
                    </a:ext>
                  </a:extLst>
                </p:cNvPr>
                <p:cNvSpPr txBox="1"/>
                <p:nvPr/>
              </p:nvSpPr>
              <p:spPr>
                <a:xfrm>
                  <a:off x="9767745" y="3942310"/>
                  <a:ext cx="70485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𝒀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F2101793-BDB1-48AB-B6CE-55BBF66D4B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7745" y="3942310"/>
                  <a:ext cx="704850" cy="461665"/>
                </a:xfrm>
                <a:prstGeom prst="rect">
                  <a:avLst/>
                </a:prstGeom>
                <a:blipFill>
                  <a:blip r:embed="rId8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8B5193D-27CA-4EEA-A93C-596617AB1F6A}"/>
                  </a:ext>
                </a:extLst>
              </p:cNvPr>
              <p:cNvSpPr txBox="1"/>
              <p:nvPr/>
            </p:nvSpPr>
            <p:spPr>
              <a:xfrm>
                <a:off x="583670" y="4871372"/>
                <a:ext cx="10775449" cy="1169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How: </a:t>
                </a:r>
                <a:r>
                  <a:rPr lang="en-US" sz="2400" dirty="0"/>
                  <a:t>Maximum mean discrepancy (MMD) [2],</a:t>
                </a:r>
              </a:p>
              <a:p>
                <a:endParaRPr lang="en-US" sz="1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MMD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ℙ</m:t>
                              </m:r>
                            </m:e>
                            <m:sub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sub>
                          </m:sSub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ℙ</m:t>
                              </m:r>
                            </m:e>
                            <m:sub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μ</m:t>
                                  </m:r>
                                </m:e>
                                <m:sub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400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 dirty="0">
                                          <a:latin typeface="Cambria Math" panose="02040503050406030204" pitchFamily="18" charset="0"/>
                                        </a:rPr>
                                        <m:t>𝑿</m:t>
                                      </m:r>
                                    </m:e>
                                    <m:sub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400" dirty="0">
                                  <a:latin typeface="Lucida Calligraphy" panose="03010101010101010101" pitchFamily="66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8B5193D-27CA-4EEA-A93C-596617AB1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70" y="4871372"/>
                <a:ext cx="10775449" cy="1169166"/>
              </a:xfrm>
              <a:prstGeom prst="rect">
                <a:avLst/>
              </a:prstGeom>
              <a:blipFill>
                <a:blip r:embed="rId9"/>
                <a:stretch>
                  <a:fillRect l="-905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326C7257-DC98-4723-B00A-B5DC398147DE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4/10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BD42F4-CB89-45FA-BA44-1BB45A5A8D03}"/>
              </a:ext>
            </a:extLst>
          </p:cNvPr>
          <p:cNvGrpSpPr/>
          <p:nvPr/>
        </p:nvGrpSpPr>
        <p:grpSpPr>
          <a:xfrm>
            <a:off x="142305" y="3025377"/>
            <a:ext cx="3015728" cy="1864196"/>
            <a:chOff x="142305" y="3020895"/>
            <a:chExt cx="3015728" cy="18641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F098B77-0F58-4094-87D0-43E81BC3AA51}"/>
                    </a:ext>
                  </a:extLst>
                </p:cNvPr>
                <p:cNvSpPr txBox="1"/>
                <p:nvPr/>
              </p:nvSpPr>
              <p:spPr>
                <a:xfrm>
                  <a:off x="142305" y="3020895"/>
                  <a:ext cx="63410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</a:rPr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chemeClr val="bg2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</m:oMath>
                  </a14:m>
                  <a:r>
                    <a:rPr lang="es-ES" sz="2800" b="0" i="1" u="none" strike="noStrike" baseline="0" dirty="0">
                      <a:solidFill>
                        <a:schemeClr val="bg2">
                          <a:lumMod val="10000"/>
                        </a:schemeClr>
                      </a:solidFill>
                      <a:latin typeface="StoneSansITCStd-MediumItalic"/>
                    </a:rPr>
                    <a:t> </a:t>
                  </a:r>
                  <a:endParaRPr lang="en-US" sz="2800" dirty="0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F098B77-0F58-4094-87D0-43E81BC3AA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305" y="3020895"/>
                  <a:ext cx="634107" cy="5232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C6B4C3F-8961-4596-856B-7FB820A513AA}"/>
                    </a:ext>
                  </a:extLst>
                </p:cNvPr>
                <p:cNvSpPr txBox="1"/>
                <p:nvPr/>
              </p:nvSpPr>
              <p:spPr>
                <a:xfrm>
                  <a:off x="2593256" y="4423426"/>
                  <a:ext cx="564777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C6B4C3F-8961-4596-856B-7FB820A513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3256" y="4423426"/>
                  <a:ext cx="564777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E1BC06A-7FFD-488A-BA1B-0CDF21B732DD}"/>
              </a:ext>
            </a:extLst>
          </p:cNvPr>
          <p:cNvGrpSpPr/>
          <p:nvPr/>
        </p:nvGrpSpPr>
        <p:grpSpPr>
          <a:xfrm>
            <a:off x="9667966" y="2736036"/>
            <a:ext cx="1208909" cy="1306287"/>
            <a:chOff x="9667966" y="2736036"/>
            <a:chExt cx="1208909" cy="130628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8F6CC5F-110D-49DC-A7A7-59264C1A351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966" y="2736036"/>
              <a:ext cx="216160" cy="1306287"/>
            </a:xfrm>
            <a:prstGeom prst="line">
              <a:avLst/>
            </a:prstGeom>
            <a:ln w="317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DBDDDF4-D52B-448A-8574-4DE6F025AA99}"/>
                </a:ext>
              </a:extLst>
            </p:cNvPr>
            <p:cNvSpPr txBox="1"/>
            <p:nvPr/>
          </p:nvSpPr>
          <p:spPr>
            <a:xfrm>
              <a:off x="9801185" y="3228501"/>
              <a:ext cx="107569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2400" b="0" i="0" u="none" strike="noStrike" baseline="0" dirty="0">
                  <a:solidFill>
                    <a:srgbClr val="000000"/>
                  </a:solidFill>
                  <a:latin typeface="CMSS10"/>
                </a:rPr>
                <a:t>MMD</a:t>
              </a:r>
              <a:endParaRPr lang="en-US" sz="24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1D2107-1436-4ACA-AA01-DD7131A2F4E5}"/>
                  </a:ext>
                </a:extLst>
              </p:cNvPr>
              <p:cNvSpPr txBox="1"/>
              <p:nvPr/>
            </p:nvSpPr>
            <p:spPr>
              <a:xfrm>
                <a:off x="2367391" y="1191899"/>
                <a:ext cx="1270000" cy="6398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3200" dirty="0"/>
                  <a:t> 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A1D2107-1436-4ACA-AA01-DD7131A2F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391" y="1191899"/>
                <a:ext cx="1270000" cy="6398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DD617C39-9046-4D3E-B975-0AA618A8FBC0}"/>
              </a:ext>
            </a:extLst>
          </p:cNvPr>
          <p:cNvSpPr txBox="1"/>
          <p:nvPr/>
        </p:nvSpPr>
        <p:spPr>
          <a:xfrm>
            <a:off x="-40996" y="5994997"/>
            <a:ext cx="1077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[2] </a:t>
            </a:r>
            <a:r>
              <a:rPr lang="en-US" dirty="0" err="1"/>
              <a:t>Gretton</a:t>
            </a:r>
            <a:r>
              <a:rPr lang="en-US" dirty="0"/>
              <a:t> et. al., 2006.</a:t>
            </a:r>
          </a:p>
        </p:txBody>
      </p:sp>
    </p:spTree>
    <p:extLst>
      <p:ext uri="{BB962C8B-B14F-4D97-AF65-F5344CB8AC3E}">
        <p14:creationId xmlns:p14="http://schemas.microsoft.com/office/powerpoint/2010/main" val="19865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Calculation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DB50C5-991D-408B-82B5-BAA87E258647}"/>
                  </a:ext>
                </a:extLst>
              </p:cNvPr>
              <p:cNvSpPr txBox="1"/>
              <p:nvPr/>
            </p:nvSpPr>
            <p:spPr>
              <a:xfrm>
                <a:off x="95730" y="1127601"/>
                <a:ext cx="11891682" cy="2382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accent1">
                        <a:lumMod val="50000"/>
                      </a:schemeClr>
                    </a:solidFill>
                  </a:rPr>
                  <a:t>Definition [MMD]: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/>
                  <a:t>The MMD can equivalently expressed in terms of the kernel function,</a:t>
                </a:r>
              </a:p>
              <a:p>
                <a:endParaRPr lang="en-US" sz="1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MMD</m:t>
                          </m:r>
                        </m:e>
                        <m: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800" dirty="0"/>
                                <m:t>ℙ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sub>
                          </m:sSub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800" dirty="0"/>
                                <m:t>ℙ</m:t>
                              </m:r>
                            </m:e>
                            <m:sub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en-US" sz="2800" dirty="0">
                          <a:latin typeface="Arial" panose="020B0604020202020204" pitchFamily="34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en-US" sz="2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sz="2800" dirty="0">
                          <a:latin typeface="Arial" panose="020B0604020202020204" pitchFamily="34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altLang="en-US" sz="2800" b="0" i="0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nor/>
                        </m:rPr>
                        <a:rPr lang="en-US" altLang="en-US" sz="2800" dirty="0">
                          <a:latin typeface="Arial" panose="020B0604020202020204" pitchFamily="34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en-US" sz="2800" b="0" i="1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  <a:p>
                <a:endParaRPr lang="en-US" sz="1600" dirty="0"/>
              </a:p>
              <a:p>
                <a:r>
                  <a:rPr lang="en-US" altLang="en-US" sz="2800" b="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dirty="0"/>
                          <m:t>ℙ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m:rPr>
                            <m:nor/>
                          </m:rPr>
                          <a:rPr lang="en-US" sz="2800" dirty="0"/>
                          <m:t>ℙ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DB50C5-991D-408B-82B5-BAA87E258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0" y="1127601"/>
                <a:ext cx="11891682" cy="2382383"/>
              </a:xfrm>
              <a:prstGeom prst="rect">
                <a:avLst/>
              </a:prstGeom>
              <a:blipFill>
                <a:blip r:embed="rId3"/>
                <a:stretch>
                  <a:fillRect l="-1077" t="-2558" b="-5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82181B4-8AC7-4CD7-A595-15B8035C4EE2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5/10</a:t>
            </a:r>
          </a:p>
        </p:txBody>
      </p:sp>
    </p:spTree>
    <p:extLst>
      <p:ext uri="{BB962C8B-B14F-4D97-AF65-F5344CB8AC3E}">
        <p14:creationId xmlns:p14="http://schemas.microsoft.com/office/powerpoint/2010/main" val="299184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65A89D6-8D35-4A1F-B454-7132A09F5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" y="1100097"/>
            <a:ext cx="5856164" cy="20212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β</a:t>
            </a:r>
            <a:r>
              <a:rPr lang="en-US" sz="4400" b="1" baseline="30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k </a:t>
            </a:r>
            <a:r>
              <a:rPr lang="en-US" sz="44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-Indicators</a:t>
            </a:r>
            <a:endParaRPr lang="en-US" sz="4400" b="1" dirty="0">
              <a:solidFill>
                <a:schemeClr val="bg1"/>
              </a:solidFill>
              <a:latin typeface="Mangal" panose="020B0502040204020203" pitchFamily="18" charset="0"/>
              <a:ea typeface="Cambria Math" panose="02040503050406030204" pitchFamily="18" charset="0"/>
              <a:cs typeface="Mangal" panose="020B0502040204020203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D5AA277-2FC8-4864-8B0E-15C55F31258D}"/>
                  </a:ext>
                </a:extLst>
              </p:cNvPr>
              <p:cNvSpPr txBox="1"/>
              <p:nvPr/>
            </p:nvSpPr>
            <p:spPr>
              <a:xfrm>
                <a:off x="588837" y="3423254"/>
                <a:ext cx="1077544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Key Result: </a:t>
                </a:r>
                <a:r>
                  <a:rPr lang="en-US" sz="2400" dirty="0"/>
                  <a:t>Can choose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to tailor a </a:t>
                </a:r>
                <a:r>
                  <a:rPr lang="el-G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β</a:t>
                </a:r>
                <a:r>
                  <a:rPr lang="en-US" sz="24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k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–Indicator to the specific output distribution features of interest.  </a:t>
                </a: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Mangal" panose="020B0502040204020203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Examples of other GSA measures:</a:t>
                </a:r>
                <a:endParaRPr lang="en-US" sz="2400" dirty="0">
                  <a:latin typeface="Mangal" panose="020B0502040204020203" pitchFamily="18" charset="0"/>
                  <a:ea typeface="Cambria Math" panose="02040503050406030204" pitchFamily="18" charset="0"/>
                  <a:cs typeface="Mangal" panose="020B0502040204020203" pitchFamily="18" charset="0"/>
                </a:endParaRP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sz="2400" b="1" dirty="0"/>
                  <a:t>Variance-Based Indices (Moment Dependent)</a:t>
                </a:r>
                <a:endParaRPr lang="en-US" sz="2400" b="1" dirty="0">
                  <a:latin typeface="Arial" panose="020B0604020202020204" pitchFamily="34" charset="0"/>
                </a:endParaRP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sz="2400" b="1" dirty="0"/>
                  <a:t>Energy Distance Measures (Moment-Independent)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D5AA277-2FC8-4864-8B0E-15C55F312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37" y="3423254"/>
                <a:ext cx="10775449" cy="2308324"/>
              </a:xfrm>
              <a:prstGeom prst="rect">
                <a:avLst/>
              </a:prstGeom>
              <a:blipFill>
                <a:blip r:embed="rId4"/>
                <a:stretch>
                  <a:fillRect l="-905" t="-2646" r="-1075" b="-5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5903B9AC-C12C-4405-BAD4-EBA95DD8AE49}"/>
              </a:ext>
            </a:extLst>
          </p:cNvPr>
          <p:cNvGrpSpPr/>
          <p:nvPr/>
        </p:nvGrpSpPr>
        <p:grpSpPr>
          <a:xfrm>
            <a:off x="6157992" y="1619368"/>
            <a:ext cx="5749871" cy="1110145"/>
            <a:chOff x="5786034" y="1609319"/>
            <a:chExt cx="6405967" cy="131935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0520B509-C6BD-4486-A651-9C08C17F17F7}"/>
                    </a:ext>
                  </a:extLst>
                </p:cNvPr>
                <p:cNvSpPr txBox="1"/>
                <p:nvPr/>
              </p:nvSpPr>
              <p:spPr>
                <a:xfrm>
                  <a:off x="5786035" y="1609320"/>
                  <a:ext cx="6405966" cy="10931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altLang="en-US" sz="2800" dirty="0">
                            <a:latin typeface="Arial" panose="020B0604020202020204" pitchFamily="34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s-ES" sz="2800" dirty="0">
                                <a:solidFill>
                                  <a:srgbClr val="000000"/>
                                </a:solidFill>
                                <a:latin typeface="StoneSansITCStd-MediumItalic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s-ES" sz="2800" dirty="0">
                                <a:solidFill>
                                  <a:srgbClr val="000000"/>
                                </a:solidFill>
                                <a:latin typeface="CMSS1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/>
                                  <m:t>ℙ</m:t>
                                </m:r>
                              </m:e>
                              <m:sub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s-ES" sz="2800" i="1" dirty="0">
                                <a:solidFill>
                                  <a:srgbClr val="000000"/>
                                </a:solidFill>
                                <a:latin typeface="StoneSansITCStd-MediumItalic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s-ES" sz="2800" i="1" dirty="0">
                                <a:solidFill>
                                  <a:srgbClr val="000000"/>
                                </a:solidFill>
                                <a:latin typeface="LMMathItalic10-Regular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800" dirty="0"/>
                                  <m:t>ℙ</m:t>
                                </m:r>
                              </m:e>
                              <m:sub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sz="2800" b="1" i="1" dirty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sub>
                                </m:sSub>
                              </m:sub>
                            </m:sSub>
                            <m:r>
                              <m:rPr>
                                <m:nor/>
                              </m:rPr>
                              <a:rPr lang="es-ES" sz="2800" dirty="0">
                                <a:solidFill>
                                  <a:srgbClr val="000000"/>
                                </a:solidFill>
                                <a:latin typeface="CMSS1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  <a:p>
                  <a:pPr algn="ctr"/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s-ES" sz="2800" dirty="0">
                          <a:solidFill>
                            <a:srgbClr val="000000"/>
                          </a:solidFill>
                          <a:latin typeface="StoneSansITCStd-MediumItalic"/>
                        </a:rPr>
                        <m:t>d</m:t>
                      </m:r>
                      <m:r>
                        <m:rPr>
                          <m:nor/>
                        </m:rPr>
                        <a:rPr lang="es-ES" sz="2800" dirty="0">
                          <a:solidFill>
                            <a:srgbClr val="000000"/>
                          </a:solidFill>
                          <a:latin typeface="CMSS10"/>
                        </a:rPr>
                        <m:t>(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/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m:rPr>
                          <m:nor/>
                        </m:rPr>
                        <a:rPr lang="es-ES" sz="2800" i="1" dirty="0">
                          <a:solidFill>
                            <a:srgbClr val="000000"/>
                          </a:solidFill>
                          <a:latin typeface="StoneSansITCStd-MediumItalic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2800" i="1" dirty="0">
                          <a:solidFill>
                            <a:srgbClr val="000000"/>
                          </a:solidFill>
                          <a:latin typeface="LMMathItalic10-Regular"/>
                        </a:rPr>
                        <m:t>, 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800" dirty="0"/>
                            <m:t>ℙ</m:t>
                          </m:r>
                        </m:e>
                        <m:sub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sub>
                          </m:sSub>
                        </m:sub>
                      </m:sSub>
                      <m:r>
                        <m:rPr>
                          <m:nor/>
                        </m:rPr>
                        <a:rPr lang="es-ES" sz="2800" dirty="0">
                          <a:solidFill>
                            <a:srgbClr val="000000"/>
                          </a:solidFill>
                          <a:latin typeface="CMSS10"/>
                        </a:rPr>
                        <m:t>)</m:t>
                      </m:r>
                    </m:oMath>
                  </a14:m>
                  <a:r>
                    <a:rPr lang="es-ES" sz="2800" dirty="0">
                      <a:solidFill>
                        <a:srgbClr val="000000"/>
                      </a:solidFill>
                      <a:latin typeface="StoneSansITCStd-MediumItalic"/>
                    </a:rPr>
                    <a:t> =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MMD</m:t>
                          </m:r>
                        </m:e>
                        <m:sup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800" dirty="0"/>
                                <m:t>ℙ</m:t>
                              </m:r>
                            </m:e>
                            <m:sub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s-ES" sz="2800" i="1" dirty="0">
                              <a:solidFill>
                                <a:srgbClr val="000000"/>
                              </a:solidFill>
                              <a:latin typeface="StoneSansITCStd-MediumItalic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s-ES" sz="2800" i="1" dirty="0">
                              <a:solidFill>
                                <a:srgbClr val="000000"/>
                              </a:solidFill>
                              <a:latin typeface="LMMathItalic10-Regular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800" dirty="0"/>
                                <m:t>ℙ</m:t>
                              </m:r>
                            </m:e>
                            <m:sub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0520B509-C6BD-4486-A651-9C08C17F17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6035" y="1609320"/>
                  <a:ext cx="6405966" cy="1093120"/>
                </a:xfrm>
                <a:prstGeom prst="rect">
                  <a:avLst/>
                </a:prstGeom>
                <a:blipFill>
                  <a:blip r:embed="rId5"/>
                  <a:stretch>
                    <a:fillRect b="-331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0FFBB1F-6D6C-4550-B7F8-722D1320E076}"/>
                </a:ext>
              </a:extLst>
            </p:cNvPr>
            <p:cNvSpPr/>
            <p:nvPr/>
          </p:nvSpPr>
          <p:spPr>
            <a:xfrm>
              <a:off x="5786034" y="1609319"/>
              <a:ext cx="6312975" cy="131935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F494E38B-18F7-47E1-A62D-543C7F5CA311}"/>
              </a:ext>
            </a:extLst>
          </p:cNvPr>
          <p:cNvSpPr txBox="1"/>
          <p:nvPr/>
        </p:nvSpPr>
        <p:spPr>
          <a:xfrm>
            <a:off x="0" y="648866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6/10</a:t>
            </a:r>
          </a:p>
        </p:txBody>
      </p:sp>
    </p:spTree>
    <p:extLst>
      <p:ext uri="{BB962C8B-B14F-4D97-AF65-F5344CB8AC3E}">
        <p14:creationId xmlns:p14="http://schemas.microsoft.com/office/powerpoint/2010/main" val="20915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0CF509-BD6A-4F54-8988-E74A705F0469}"/>
              </a:ext>
            </a:extLst>
          </p:cNvPr>
          <p:cNvSpPr/>
          <p:nvPr/>
        </p:nvSpPr>
        <p:spPr>
          <a:xfrm>
            <a:off x="0" y="0"/>
            <a:ext cx="12191999" cy="1025676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91825B-B46B-48F6-B69E-A1E36AD6485A}"/>
              </a:ext>
            </a:extLst>
          </p:cNvPr>
          <p:cNvSpPr txBox="1"/>
          <p:nvPr/>
        </p:nvSpPr>
        <p:spPr>
          <a:xfrm>
            <a:off x="95730" y="97339"/>
            <a:ext cx="12050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angal" panose="020B0502040204020203" pitchFamily="18" charset="0"/>
                <a:ea typeface="Cambria Math" panose="02040503050406030204" pitchFamily="18" charset="0"/>
                <a:cs typeface="Mangal" panose="020B0502040204020203" pitchFamily="18" charset="0"/>
              </a:rPr>
              <a:t>Example: Toy Problem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432CB2-4D6E-456E-ACF4-AF95D151515B}"/>
              </a:ext>
            </a:extLst>
          </p:cNvPr>
          <p:cNvSpPr/>
          <p:nvPr/>
        </p:nvSpPr>
        <p:spPr>
          <a:xfrm>
            <a:off x="1" y="6414247"/>
            <a:ext cx="12191999" cy="443753"/>
          </a:xfrm>
          <a:prstGeom prst="rect">
            <a:avLst/>
          </a:prstGeom>
          <a:solidFill>
            <a:srgbClr val="03497B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881CA4-9995-4DEB-BEA8-F3AEAAC45010}"/>
              </a:ext>
            </a:extLst>
          </p:cNvPr>
          <p:cNvGrpSpPr/>
          <p:nvPr/>
        </p:nvGrpSpPr>
        <p:grpSpPr>
          <a:xfrm>
            <a:off x="95730" y="2227589"/>
            <a:ext cx="5464212" cy="2397760"/>
            <a:chOff x="4002952" y="2437349"/>
            <a:chExt cx="5464212" cy="239776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D216C84-76E3-4B60-810A-67C1F41DC3AC}"/>
                </a:ext>
              </a:extLst>
            </p:cNvPr>
            <p:cNvSpPr txBox="1"/>
            <p:nvPr/>
          </p:nvSpPr>
          <p:spPr>
            <a:xfrm>
              <a:off x="4002952" y="2653933"/>
              <a:ext cx="1247171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X</a:t>
              </a:r>
              <a:r>
                <a:rPr lang="en-US" sz="3200" baseline="-25000" dirty="0"/>
                <a:t>1</a:t>
              </a:r>
            </a:p>
            <a:p>
              <a:pPr algn="ctr"/>
              <a:r>
                <a:rPr lang="en-US" sz="3200" dirty="0"/>
                <a:t>X</a:t>
              </a:r>
              <a:r>
                <a:rPr lang="en-US" sz="3200" baseline="-25000" dirty="0"/>
                <a:t>2</a:t>
              </a:r>
              <a:endParaRPr lang="en-US" sz="3200" i="1" baseline="-25000" dirty="0">
                <a:latin typeface="Cambria Math" panose="02040503050406030204" pitchFamily="18" charset="0"/>
              </a:endParaRPr>
            </a:p>
            <a:p>
              <a:pPr algn="ctr"/>
              <a:r>
                <a:rPr lang="en-US" sz="3200" dirty="0"/>
                <a:t>X</a:t>
              </a:r>
              <a:r>
                <a:rPr lang="en-US" sz="3200" baseline="-25000" dirty="0"/>
                <a:t>3 </a:t>
              </a:r>
              <a:endParaRPr lang="en-US" sz="200" dirty="0"/>
            </a:p>
            <a:p>
              <a:pPr algn="ctr"/>
              <a:r>
                <a:rPr lang="en-US" sz="3200" dirty="0"/>
                <a:t>X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F6A64D07-10A8-49E2-9EE3-9C5D8EB9C22D}"/>
                </a:ext>
              </a:extLst>
            </p:cNvPr>
            <p:cNvSpPr/>
            <p:nvPr/>
          </p:nvSpPr>
          <p:spPr>
            <a:xfrm>
              <a:off x="4856584" y="2762019"/>
              <a:ext cx="572947" cy="1921397"/>
            </a:xfrm>
            <a:prstGeom prst="rightBrace">
              <a:avLst/>
            </a:prstGeom>
            <a:ln w="3175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32B5001-CF00-489D-9BA3-8625D1C9A628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>
              <a:off x="5429531" y="3722718"/>
              <a:ext cx="409267" cy="0"/>
            </a:xfrm>
            <a:prstGeom prst="straightConnector1">
              <a:avLst/>
            </a:prstGeom>
            <a:ln w="317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875FB01-7199-4066-AF12-1736C19DA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38798" y="2437349"/>
              <a:ext cx="3628366" cy="2397760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6E26802-39A1-4B6C-B4DF-1BCC0BC1F3F6}"/>
              </a:ext>
            </a:extLst>
          </p:cNvPr>
          <p:cNvSpPr txBox="1"/>
          <p:nvPr/>
        </p:nvSpPr>
        <p:spPr>
          <a:xfrm>
            <a:off x="0" y="6493150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J. Barr						SAMO 2022					           7/10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869386-4E19-4C9C-9510-44EDE856E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621" y="1067264"/>
            <a:ext cx="3283659" cy="17636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FD9EAA-59C5-4A01-8165-9AFBC9D2C32C}"/>
                  </a:ext>
                </a:extLst>
              </p:cNvPr>
              <p:cNvSpPr txBox="1"/>
              <p:nvPr/>
            </p:nvSpPr>
            <p:spPr>
              <a:xfrm>
                <a:off x="0" y="1178326"/>
                <a:ext cx="122338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Inputs:</a:t>
                </a:r>
                <a:r>
                  <a:rPr lang="en-US" sz="2400" dirty="0"/>
                  <a:t> 4 digit binary strings; </a:t>
                </a:r>
                <a:r>
                  <a:rPr lang="en-US" sz="2400" b="1" dirty="0"/>
                  <a:t>X</a:t>
                </a:r>
                <a:r>
                  <a:rPr lang="en-US" sz="2400" dirty="0"/>
                  <a:t>=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4,</a:t>
                </a:r>
                <a:r>
                  <a:rPr lang="en-US" sz="2400" dirty="0"/>
                  <a:t> where X</a:t>
                </a:r>
                <a:r>
                  <a:rPr lang="en-US" sz="2400" baseline="-25000" dirty="0"/>
                  <a:t>i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sz="2400" baseline="-25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CFD9EAA-59C5-4A01-8165-9AFBC9D2C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8326"/>
                <a:ext cx="12233868" cy="461665"/>
              </a:xfrm>
              <a:prstGeom prst="rect">
                <a:avLst/>
              </a:prstGeom>
              <a:blipFill>
                <a:blip r:embed="rId5"/>
                <a:stretch>
                  <a:fillRect l="-74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A2E1CFF-1F98-4B49-9B7E-0BA500A3DF7E}"/>
              </a:ext>
            </a:extLst>
          </p:cNvPr>
          <p:cNvSpPr txBox="1"/>
          <p:nvPr/>
        </p:nvSpPr>
        <p:spPr>
          <a:xfrm>
            <a:off x="0" y="1684270"/>
            <a:ext cx="9314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Input Generation:</a:t>
            </a:r>
            <a:r>
              <a:rPr lang="en-US" sz="2400" dirty="0"/>
              <a:t> Strings randomly generated as a Markov chain</a:t>
            </a:r>
            <a:endParaRPr lang="en-US" sz="2400" baseline="-250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52FA77A-D26D-440A-978C-227E68C6BE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703" y="4535467"/>
            <a:ext cx="11688462" cy="62995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3F60A9-9795-493C-9171-4148FAB273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7551" y="5121909"/>
            <a:ext cx="9246095" cy="6901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98F823-A1B4-4297-90D4-3B79F792D024}"/>
                  </a:ext>
                </a:extLst>
              </p:cNvPr>
              <p:cNvSpPr txBox="1"/>
              <p:nvPr/>
            </p:nvSpPr>
            <p:spPr>
              <a:xfrm>
                <a:off x="5661920" y="2545426"/>
                <a:ext cx="640140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β</a:t>
                </a:r>
                <a:r>
                  <a:rPr lang="en-US" sz="24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k 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–Indicators: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, weights indicator to color marginal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, weights indicator to shape marginal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α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Mangal" panose="020B0502040204020203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Mangal" panose="020B0502040204020203" pitchFamily="18" charset="0"/>
                  </a:rPr>
                  <a:t>, weights indicator to joint information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498F823-A1B4-4297-90D4-3B79F792D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920" y="2545426"/>
                <a:ext cx="6401401" cy="1569660"/>
              </a:xfrm>
              <a:prstGeom prst="rect">
                <a:avLst/>
              </a:prstGeom>
              <a:blipFill>
                <a:blip r:embed="rId8"/>
                <a:stretch>
                  <a:fillRect l="-1524" t="-3113" r="-95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ECEA6B10-0D3E-472D-96F5-464667431E94}"/>
              </a:ext>
            </a:extLst>
          </p:cNvPr>
          <p:cNvSpPr txBox="1"/>
          <p:nvPr/>
        </p:nvSpPr>
        <p:spPr>
          <a:xfrm>
            <a:off x="-53481" y="6040433"/>
            <a:ext cx="11641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[1]</a:t>
            </a:r>
            <a:r>
              <a:rPr lang="en-US" sz="1800" dirty="0"/>
              <a:t> Barr, John, and Herschel Rabitz. "A Generalized Kernel Method for Global Sensitivity Analysis." </a:t>
            </a:r>
            <a:r>
              <a:rPr lang="en-US" sz="1800" i="1" dirty="0"/>
              <a:t>SIAM/ASA JUQ (2022)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612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10610</TotalTime>
  <Words>1117</Words>
  <Application>Microsoft Office PowerPoint</Application>
  <PresentationFormat>Widescreen</PresentationFormat>
  <Paragraphs>175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CMSS10</vt:lpstr>
      <vt:lpstr>LMMathItalic10-Regular</vt:lpstr>
      <vt:lpstr>Lucida Calligraphy</vt:lpstr>
      <vt:lpstr>Mangal</vt:lpstr>
      <vt:lpstr>StoneSansITCStd-MediumItalic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D. Barr</dc:creator>
  <cp:lastModifiedBy>John D. Barr</cp:lastModifiedBy>
  <cp:revision>63</cp:revision>
  <dcterms:created xsi:type="dcterms:W3CDTF">2021-06-15T15:18:47Z</dcterms:created>
  <dcterms:modified xsi:type="dcterms:W3CDTF">2022-03-12T15:18:46Z</dcterms:modified>
</cp:coreProperties>
</file>