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70" r:id="rId9"/>
    <p:sldId id="262" r:id="rId10"/>
    <p:sldId id="263" r:id="rId11"/>
    <p:sldId id="264" r:id="rId12"/>
    <p:sldId id="266" r:id="rId13"/>
    <p:sldId id="265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3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DF9F0-7C65-49C2-8E8F-B557D87F1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5545E-7DC9-4945-9075-24AF502B07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72A6-5D2F-4936-A532-99B85497F1F1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AD081-241E-4CA5-AF2D-A9DF07DC67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FB675-4979-4075-99F6-CE20654AC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A4C16-3617-4755-89C8-2A5E7B77F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3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A634-65E8-45C7-AA24-00CF7DDC622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0428-CBEE-4C5A-B2B1-51717ECE0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7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724381-45C6-4590-AB24-2E4CC6A75FD7}"/>
              </a:ext>
            </a:extLst>
          </p:cNvPr>
          <p:cNvSpPr/>
          <p:nvPr userDrawn="1"/>
        </p:nvSpPr>
        <p:spPr>
          <a:xfrm>
            <a:off x="-191193" y="257696"/>
            <a:ext cx="2876205" cy="1260731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 descr="University of Sheffield Logo Vector (.EPS) Free Download">
            <a:extLst>
              <a:ext uri="{FF2B5EF4-FFF2-40B4-BE49-F238E27FC236}">
                <a16:creationId xmlns:a16="http://schemas.microsoft.com/office/drawing/2014/main" id="{EE360F10-3CF3-4681-8B92-027664EC4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5515"/>
            <a:ext cx="2282190" cy="9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87292C7-823A-4E11-A904-5B4C2E699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057" y="2766219"/>
            <a:ext cx="2353887" cy="1124137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3A8F695-9B45-43AA-8C12-591C35061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9112" y="3993039"/>
            <a:ext cx="3773776" cy="5318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5pPr marL="1828800" indent="0" algn="l">
              <a:buNone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4703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B52C4B-5E11-4A01-B5CD-1F795F26E8B8}"/>
              </a:ext>
            </a:extLst>
          </p:cNvPr>
          <p:cNvSpPr/>
          <p:nvPr userDrawn="1"/>
        </p:nvSpPr>
        <p:spPr>
          <a:xfrm>
            <a:off x="418407" y="1903724"/>
            <a:ext cx="11352415" cy="4568760"/>
          </a:xfrm>
          <a:prstGeom prst="roundRect">
            <a:avLst>
              <a:gd name="adj" fmla="val 165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1D7B-2CAC-41AB-B004-46BA0A75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  <a:prstGeom prst="rect">
            <a:avLst/>
          </a:prstGeom>
          <a:ln w="38100">
            <a:noFill/>
          </a:ln>
        </p:spPr>
        <p:txBody>
          <a:bodyPr/>
          <a:lstStyle>
            <a:lvl1pPr>
              <a:buClr>
                <a:srgbClr val="00ADEF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ADEF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ADEF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ADEF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ADEF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8389B8-B866-4911-828D-206F5110A598}"/>
              </a:ext>
            </a:extLst>
          </p:cNvPr>
          <p:cNvSpPr/>
          <p:nvPr userDrawn="1"/>
        </p:nvSpPr>
        <p:spPr>
          <a:xfrm>
            <a:off x="-191193" y="257696"/>
            <a:ext cx="2876205" cy="1260731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University of Sheffield Logo Vector (.EPS) Free Download">
            <a:extLst>
              <a:ext uri="{FF2B5EF4-FFF2-40B4-BE49-F238E27FC236}">
                <a16:creationId xmlns:a16="http://schemas.microsoft.com/office/drawing/2014/main" id="{1C40EF28-09CF-49FC-9F16-E0D9747402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5515"/>
            <a:ext cx="2282190" cy="9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B7C202E5-051F-4D29-9222-4BABBB913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327" y="463214"/>
            <a:ext cx="8519160" cy="831908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2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716F6-BE99-4902-B1C1-10360C449E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ADEF"/>
              </a:gs>
              <a:gs pos="100000">
                <a:srgbClr val="0092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4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2.png"/><Relationship Id="rId3" Type="http://schemas.openxmlformats.org/officeDocument/2006/relationships/tags" Target="../tags/tag32.xml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34.xml"/><Relationship Id="rId1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tags" Target="../tags/tag33.xml"/><Relationship Id="rId9" Type="http://schemas.openxmlformats.org/officeDocument/2006/relationships/image" Target="../media/image37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37.xml"/><Relationship Id="rId21" Type="http://schemas.openxmlformats.org/officeDocument/2006/relationships/image" Target="../media/image49.png"/><Relationship Id="rId7" Type="http://schemas.openxmlformats.org/officeDocument/2006/relationships/tags" Target="../tags/tag41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3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9.png"/><Relationship Id="rId5" Type="http://schemas.openxmlformats.org/officeDocument/2006/relationships/tags" Target="../tags/tag39.xml"/><Relationship Id="rId15" Type="http://schemas.openxmlformats.org/officeDocument/2006/relationships/image" Target="../media/image43.png"/><Relationship Id="rId10" Type="http://schemas.openxmlformats.org/officeDocument/2006/relationships/image" Target="../media/image31.png"/><Relationship Id="rId19" Type="http://schemas.openxmlformats.org/officeDocument/2006/relationships/image" Target="../media/image47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53.png"/><Relationship Id="rId18" Type="http://schemas.openxmlformats.org/officeDocument/2006/relationships/image" Target="../media/image46.png"/><Relationship Id="rId3" Type="http://schemas.openxmlformats.org/officeDocument/2006/relationships/tags" Target="../tags/tag45.xml"/><Relationship Id="rId21" Type="http://schemas.openxmlformats.org/officeDocument/2006/relationships/image" Target="../media/image49.png"/><Relationship Id="rId7" Type="http://schemas.openxmlformats.org/officeDocument/2006/relationships/tags" Target="../tags/tag49.xml"/><Relationship Id="rId12" Type="http://schemas.openxmlformats.org/officeDocument/2006/relationships/image" Target="../media/image52.png"/><Relationship Id="rId17" Type="http://schemas.openxmlformats.org/officeDocument/2006/relationships/image" Target="../media/image45.png"/><Relationship Id="rId2" Type="http://schemas.openxmlformats.org/officeDocument/2006/relationships/tags" Target="../tags/tag44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51.png"/><Relationship Id="rId5" Type="http://schemas.openxmlformats.org/officeDocument/2006/relationships/tags" Target="../tags/tag47.xml"/><Relationship Id="rId15" Type="http://schemas.openxmlformats.org/officeDocument/2006/relationships/image" Target="../media/image55.png"/><Relationship Id="rId10" Type="http://schemas.openxmlformats.org/officeDocument/2006/relationships/image" Target="../media/image32.png"/><Relationship Id="rId19" Type="http://schemas.openxmlformats.org/officeDocument/2006/relationships/image" Target="../media/image47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4.pn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58.png"/><Relationship Id="rId18" Type="http://schemas.openxmlformats.org/officeDocument/2006/relationships/image" Target="../media/image46.png"/><Relationship Id="rId3" Type="http://schemas.openxmlformats.org/officeDocument/2006/relationships/tags" Target="../tags/tag53.xml"/><Relationship Id="rId21" Type="http://schemas.openxmlformats.org/officeDocument/2006/relationships/image" Target="../media/image49.png"/><Relationship Id="rId7" Type="http://schemas.openxmlformats.org/officeDocument/2006/relationships/tags" Target="../tags/tag57.xml"/><Relationship Id="rId12" Type="http://schemas.openxmlformats.org/officeDocument/2006/relationships/image" Target="../media/image57.png"/><Relationship Id="rId17" Type="http://schemas.openxmlformats.org/officeDocument/2006/relationships/image" Target="../media/image45.png"/><Relationship Id="rId2" Type="http://schemas.openxmlformats.org/officeDocument/2006/relationships/tags" Target="../tags/tag5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6.png"/><Relationship Id="rId5" Type="http://schemas.openxmlformats.org/officeDocument/2006/relationships/tags" Target="../tags/tag55.xml"/><Relationship Id="rId15" Type="http://schemas.openxmlformats.org/officeDocument/2006/relationships/image" Target="../media/image60.png"/><Relationship Id="rId10" Type="http://schemas.openxmlformats.org/officeDocument/2006/relationships/image" Target="../media/image33.png"/><Relationship Id="rId19" Type="http://schemas.openxmlformats.org/officeDocument/2006/relationships/image" Target="../media/image47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png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63.png"/><Relationship Id="rId18" Type="http://schemas.openxmlformats.org/officeDocument/2006/relationships/image" Target="../media/image46.png"/><Relationship Id="rId3" Type="http://schemas.openxmlformats.org/officeDocument/2006/relationships/tags" Target="../tags/tag61.xml"/><Relationship Id="rId21" Type="http://schemas.openxmlformats.org/officeDocument/2006/relationships/image" Target="../media/image49.png"/><Relationship Id="rId7" Type="http://schemas.openxmlformats.org/officeDocument/2006/relationships/tags" Target="../tags/tag65.xml"/><Relationship Id="rId12" Type="http://schemas.openxmlformats.org/officeDocument/2006/relationships/image" Target="../media/image62.png"/><Relationship Id="rId17" Type="http://schemas.openxmlformats.org/officeDocument/2006/relationships/image" Target="../media/image45.png"/><Relationship Id="rId2" Type="http://schemas.openxmlformats.org/officeDocument/2006/relationships/tags" Target="../tags/tag60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1.png"/><Relationship Id="rId5" Type="http://schemas.openxmlformats.org/officeDocument/2006/relationships/tags" Target="../tags/tag63.xml"/><Relationship Id="rId15" Type="http://schemas.openxmlformats.org/officeDocument/2006/relationships/image" Target="../media/image65.png"/><Relationship Id="rId10" Type="http://schemas.openxmlformats.org/officeDocument/2006/relationships/image" Target="../media/image34.png"/><Relationship Id="rId19" Type="http://schemas.openxmlformats.org/officeDocument/2006/relationships/image" Target="../media/image47.pn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4.pn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27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29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28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4238-AFEB-471A-AE38-BB3E66E4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43" y="2349527"/>
            <a:ext cx="9238927" cy="1221093"/>
          </a:xfrm>
        </p:spPr>
        <p:txBody>
          <a:bodyPr/>
          <a:lstStyle/>
          <a:p>
            <a:r>
              <a:rPr lang="en-US" sz="4000" dirty="0"/>
              <a:t>Global Sensitivity Analysis with Multi-Output Gaussian Processes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BC632-FA40-4E46-BE6B-29EB7A4CFC96}"/>
              </a:ext>
            </a:extLst>
          </p:cNvPr>
          <p:cNvSpPr txBox="1">
            <a:spLocks/>
          </p:cNvSpPr>
          <p:nvPr/>
        </p:nvSpPr>
        <p:spPr>
          <a:xfrm>
            <a:off x="2329134" y="4114559"/>
            <a:ext cx="7546145" cy="80171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Dr Robert Milton, Prof. Solomon Brown &amp; Aaron Yeardley</a:t>
            </a:r>
          </a:p>
          <a:p>
            <a:pPr algn="ctr"/>
            <a:endParaRPr lang="en-GB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Department of Chemical and Biological Engineering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University of Sheffield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B0136F-1B6E-4A99-93B3-36A84DB6CB91}"/>
              </a:ext>
            </a:extLst>
          </p:cNvPr>
          <p:cNvSpPr txBox="1">
            <a:spLocks/>
          </p:cNvSpPr>
          <p:nvPr/>
        </p:nvSpPr>
        <p:spPr>
          <a:xfrm>
            <a:off x="1167983" y="5522779"/>
            <a:ext cx="9868446" cy="40705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This work was supported by the UK Engineering and Physical Science Research Council (EPSRC reference EP/V051458/1)</a:t>
            </a:r>
            <a:endParaRPr lang="en-GB" sz="1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46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04000"/>
            <a:ext cx="8519160" cy="1106206"/>
          </a:xfrm>
        </p:spPr>
        <p:txBody>
          <a:bodyPr/>
          <a:lstStyle/>
          <a:p>
            <a:r>
              <a:rPr lang="en-GB" sz="3600" dirty="0"/>
              <a:t>Validation against known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8D9975-05E5-400D-B54E-213F681D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09" y="1908000"/>
            <a:ext cx="2743282" cy="4559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21E44-0A55-4467-9271-BD2665D2F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999" y="1908000"/>
            <a:ext cx="2743282" cy="4559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B0CA5F-E253-4DCD-9279-2AC2934B3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889" y="1908000"/>
            <a:ext cx="2743281" cy="4559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741729-D187-4130-A101-36F9C09DF3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779" y="1908000"/>
            <a:ext cx="2743282" cy="455960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831B43-CF4B-43B1-A33B-C9192E64FAF7}"/>
              </a:ext>
            </a:extLst>
          </p:cNvPr>
          <p:cNvSpPr/>
          <p:nvPr/>
        </p:nvSpPr>
        <p:spPr>
          <a:xfrm>
            <a:off x="4797286" y="1463564"/>
            <a:ext cx="2916000" cy="4507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 Sse} = \te[\mi{L}^2]{\Delta S_{\mi{m}}} \te[\mi{L}^2 \x \mi{L}^2]{T_{\mi{m}}}^{-1/2}&#10;    \end{equation*}&#10;\end{document}" title="IguanaTex Bitmap Display">
            <a:extLst>
              <a:ext uri="{FF2B5EF4-FFF2-40B4-BE49-F238E27FC236}">
                <a16:creationId xmlns:a16="http://schemas.microsoft.com/office/drawing/2014/main" id="{92CC83C7-C8D2-4720-9DB1-5EFA76D3AF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9" y="1534529"/>
            <a:ext cx="2690743" cy="3168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CA87F0D-4EA6-4832-9F35-C7F0F40737BF}"/>
              </a:ext>
            </a:extLst>
          </p:cNvPr>
          <p:cNvGrpSpPr/>
          <p:nvPr/>
        </p:nvGrpSpPr>
        <p:grpSpPr>
          <a:xfrm>
            <a:off x="1464346" y="2080603"/>
            <a:ext cx="779678" cy="207903"/>
            <a:chOff x="1464346" y="2099376"/>
            <a:chExt cx="779678" cy="2079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AFF12A0-1EE7-4C03-9C2E-EBB784FEA859}"/>
                </a:ext>
              </a:extLst>
            </p:cNvPr>
            <p:cNvSpPr/>
            <p:nvPr/>
          </p:nvSpPr>
          <p:spPr>
            <a:xfrm>
              <a:off x="1464346" y="2099376"/>
              <a:ext cx="779678" cy="207903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EAE103D-35F0-4A79-8399-9C0439684C1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612" y="2140131"/>
              <a:ext cx="552229" cy="1362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4B6B8F-5CC1-409F-9A05-43FDED6218F7}"/>
              </a:ext>
            </a:extLst>
          </p:cNvPr>
          <p:cNvGrpSpPr/>
          <p:nvPr/>
        </p:nvGrpSpPr>
        <p:grpSpPr>
          <a:xfrm>
            <a:off x="4101442" y="2079229"/>
            <a:ext cx="1164084" cy="210650"/>
            <a:chOff x="4052853" y="2072866"/>
            <a:chExt cx="1164084" cy="2106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FE092DA-D16A-4856-8D0D-61CD4CBA5E6F}"/>
                </a:ext>
              </a:extLst>
            </p:cNvPr>
            <p:cNvSpPr/>
            <p:nvPr/>
          </p:nvSpPr>
          <p:spPr>
            <a:xfrm>
              <a:off x="4052853" y="2072866"/>
              <a:ext cx="1164084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 title="IguanaTex Bitmap Display">
              <a:extLst>
                <a:ext uri="{FF2B5EF4-FFF2-40B4-BE49-F238E27FC236}">
                  <a16:creationId xmlns:a16="http://schemas.microsoft.com/office/drawing/2014/main" id="{782B9A75-4C27-4BD3-B7A0-2194F02544A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838" y="2107683"/>
              <a:ext cx="998400" cy="160000"/>
            </a:xfrm>
            <a:prstGeom prst="rect">
              <a:avLst/>
            </a:prstGeom>
          </p:spPr>
        </p:pic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05C3E24-7C1E-4FF9-B1A7-26419EFDD17A}"/>
              </a:ext>
            </a:extLst>
          </p:cNvPr>
          <p:cNvSpPr/>
          <p:nvPr/>
        </p:nvSpPr>
        <p:spPr>
          <a:xfrm>
            <a:off x="6440456" y="2079229"/>
            <a:ext cx="2226465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D603288-9C76-425B-8154-30DDF538D1CF}"/>
              </a:ext>
            </a:extLst>
          </p:cNvPr>
          <p:cNvSpPr/>
          <p:nvPr/>
        </p:nvSpPr>
        <p:spPr>
          <a:xfrm>
            <a:off x="6536442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 title="IguanaTex Bitmap Display">
            <a:extLst>
              <a:ext uri="{FF2B5EF4-FFF2-40B4-BE49-F238E27FC236}">
                <a16:creationId xmlns:a16="http://schemas.microsoft.com/office/drawing/2014/main" id="{F6349286-76CF-4AA4-8EBF-717A4BAB92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42" y="2105212"/>
            <a:ext cx="2071772" cy="16000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1528DB7-906A-48BB-890E-6840C1A592DD}"/>
              </a:ext>
            </a:extLst>
          </p:cNvPr>
          <p:cNvGrpSpPr/>
          <p:nvPr/>
        </p:nvGrpSpPr>
        <p:grpSpPr>
          <a:xfrm>
            <a:off x="9852903" y="2079229"/>
            <a:ext cx="1164084" cy="210650"/>
            <a:chOff x="9932409" y="2064034"/>
            <a:chExt cx="1164084" cy="21065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CB6FF2-1303-49DE-B72D-9679A79D84B5}"/>
                </a:ext>
              </a:extLst>
            </p:cNvPr>
            <p:cNvSpPr/>
            <p:nvPr/>
          </p:nvSpPr>
          <p:spPr>
            <a:xfrm>
              <a:off x="9932409" y="2064034"/>
              <a:ext cx="1164084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Picture 6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 title="IguanaTex Bitmap Display">
              <a:extLst>
                <a:ext uri="{FF2B5EF4-FFF2-40B4-BE49-F238E27FC236}">
                  <a16:creationId xmlns:a16="http://schemas.microsoft.com/office/drawing/2014/main" id="{9CB5B16C-6647-441D-A913-BFE95EDF6F5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394" y="2094434"/>
              <a:ext cx="998400" cy="160000"/>
            </a:xfrm>
            <a:prstGeom prst="rect">
              <a:avLst/>
            </a:prstGeom>
          </p:spPr>
        </p:pic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74D70ED-55B4-432B-8457-CB194FD5AE63}"/>
              </a:ext>
            </a:extLst>
          </p:cNvPr>
          <p:cNvSpPr/>
          <p:nvPr/>
        </p:nvSpPr>
        <p:spPr>
          <a:xfrm>
            <a:off x="3698263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0B60906-B985-462B-8FD6-75A0509AFFFB}"/>
              </a:ext>
            </a:extLst>
          </p:cNvPr>
          <p:cNvSpPr/>
          <p:nvPr/>
        </p:nvSpPr>
        <p:spPr>
          <a:xfrm>
            <a:off x="9359169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ECF7CE8-34D3-46B9-8684-9BD776E0A62B}"/>
              </a:ext>
            </a:extLst>
          </p:cNvPr>
          <p:cNvSpPr/>
          <p:nvPr/>
        </p:nvSpPr>
        <p:spPr>
          <a:xfrm>
            <a:off x="888794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8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 err="1"/>
              <a:t>Sobol</a:t>
            </a:r>
            <a:r>
              <a:rPr lang="en-GB" sz="3600" dirty="0"/>
              <a:t>’ index uncertainty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AFF12A0-1EE7-4C03-9C2E-EBB784FEA859}"/>
              </a:ext>
            </a:extLst>
          </p:cNvPr>
          <p:cNvSpPr/>
          <p:nvPr/>
        </p:nvSpPr>
        <p:spPr>
          <a:xfrm>
            <a:off x="2246220" y="2186625"/>
            <a:ext cx="1013812" cy="33528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 title="IguanaTex Bitmap Display">
            <a:extLst>
              <a:ext uri="{FF2B5EF4-FFF2-40B4-BE49-F238E27FC236}">
                <a16:creationId xmlns:a16="http://schemas.microsoft.com/office/drawing/2014/main" id="{666F6C80-B268-46DE-8CD3-59358F0EE0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86" y="2258300"/>
            <a:ext cx="828343" cy="204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63145-1E34-42C3-A8E2-636683EA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037" y="2782745"/>
            <a:ext cx="3644634" cy="305464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65AEE60-2D71-4A78-812A-58C415CB0D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81" y="1931089"/>
            <a:ext cx="2597486" cy="2177008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C079AC3D-713C-44A6-AFE3-7F1B8A78E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81" y="4218442"/>
            <a:ext cx="2597486" cy="2177008"/>
          </a:xfrm>
          <a:prstGeom prst="rect">
            <a:avLst/>
          </a:prstGeom>
        </p:spPr>
      </p:pic>
      <p:pic>
        <p:nvPicPr>
          <p:cNvPr id="15" name="Picture 14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DD3BD4A3-1DBA-4529-8234-4925380C8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31" y="1931089"/>
            <a:ext cx="2597486" cy="2177008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629258B0-A81A-483F-8CFD-A8BE703513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31" y="4218442"/>
            <a:ext cx="2597486" cy="2177008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E092DA-D16A-4856-8D0D-61CD4CBA5E6F}"/>
              </a:ext>
            </a:extLst>
          </p:cNvPr>
          <p:cNvSpPr/>
          <p:nvPr/>
        </p:nvSpPr>
        <p:spPr>
          <a:xfrm>
            <a:off x="4054753" y="2934911"/>
            <a:ext cx="543742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 title="IguanaTex Bitmap Display">
            <a:extLst>
              <a:ext uri="{FF2B5EF4-FFF2-40B4-BE49-F238E27FC236}">
                <a16:creationId xmlns:a16="http://schemas.microsoft.com/office/drawing/2014/main" id="{9A0A3AD3-2DCC-400C-AF85-7D200082B5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8" y="2982980"/>
            <a:ext cx="394057" cy="10422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64A2530-48C2-497C-96B6-509A34771087}"/>
              </a:ext>
            </a:extLst>
          </p:cNvPr>
          <p:cNvGrpSpPr/>
          <p:nvPr/>
        </p:nvGrpSpPr>
        <p:grpSpPr>
          <a:xfrm>
            <a:off x="7644984" y="2040384"/>
            <a:ext cx="543742" cy="210650"/>
            <a:chOff x="7237474" y="2040384"/>
            <a:chExt cx="543742" cy="21065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B45BF4-D85C-4BBC-8A21-33B5C390D3A6}"/>
                </a:ext>
              </a:extLst>
            </p:cNvPr>
            <p:cNvSpPr/>
            <p:nvPr/>
          </p:nvSpPr>
          <p:spPr>
            <a:xfrm>
              <a:off x="7237474" y="204038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BE4A9C7-B22F-4CF9-A878-6D84519AB1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209" y="2088453"/>
              <a:ext cx="387657" cy="1005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357AFF-A8EB-4B98-8B17-7CDC7D5351AC}"/>
              </a:ext>
            </a:extLst>
          </p:cNvPr>
          <p:cNvGrpSpPr/>
          <p:nvPr/>
        </p:nvGrpSpPr>
        <p:grpSpPr>
          <a:xfrm>
            <a:off x="7644984" y="4330810"/>
            <a:ext cx="543742" cy="210650"/>
            <a:chOff x="8052495" y="4330810"/>
            <a:chExt cx="543742" cy="21065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765997-4CBF-460F-AB5C-24E7F9262090}"/>
                </a:ext>
              </a:extLst>
            </p:cNvPr>
            <p:cNvSpPr/>
            <p:nvPr/>
          </p:nvSpPr>
          <p:spPr>
            <a:xfrm>
              <a:off x="8052495" y="43308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 title="IguanaTex Bitmap Display">
              <a:extLst>
                <a:ext uri="{FF2B5EF4-FFF2-40B4-BE49-F238E27FC236}">
                  <a16:creationId xmlns:a16="http://schemas.microsoft.com/office/drawing/2014/main" id="{5A00DFDF-9849-485B-8057-368D7284BB9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30" y="4378879"/>
              <a:ext cx="392228" cy="10057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610774-502C-4418-AE1E-2F601DF04DBE}"/>
              </a:ext>
            </a:extLst>
          </p:cNvPr>
          <p:cNvGrpSpPr/>
          <p:nvPr/>
        </p:nvGrpSpPr>
        <p:grpSpPr>
          <a:xfrm>
            <a:off x="10752627" y="4315344"/>
            <a:ext cx="543742" cy="210650"/>
            <a:chOff x="11071791" y="4315344"/>
            <a:chExt cx="543742" cy="21065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E68F3B3-5FC3-479C-81E6-8AE56082F8C8}"/>
                </a:ext>
              </a:extLst>
            </p:cNvPr>
            <p:cNvSpPr/>
            <p:nvPr/>
          </p:nvSpPr>
          <p:spPr>
            <a:xfrm>
              <a:off x="11071791" y="431534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 title="IguanaTex Bitmap Display">
              <a:extLst>
                <a:ext uri="{FF2B5EF4-FFF2-40B4-BE49-F238E27FC236}">
                  <a16:creationId xmlns:a16="http://schemas.microsoft.com/office/drawing/2014/main" id="{F53E631A-9D33-4EE3-ACD5-3EFBA2DC63B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4526" y="4363413"/>
              <a:ext cx="395886" cy="102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D079D1-4275-4E7A-9ADD-6B1ABDE9DA9A}"/>
              </a:ext>
            </a:extLst>
          </p:cNvPr>
          <p:cNvGrpSpPr/>
          <p:nvPr/>
        </p:nvGrpSpPr>
        <p:grpSpPr>
          <a:xfrm>
            <a:off x="10752627" y="2047010"/>
            <a:ext cx="543742" cy="210650"/>
            <a:chOff x="10433464" y="2047010"/>
            <a:chExt cx="543742" cy="21065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70BEFA1-8C27-47AB-A524-E81CBF41ABBA}"/>
                </a:ext>
              </a:extLst>
            </p:cNvPr>
            <p:cNvSpPr/>
            <p:nvPr/>
          </p:nvSpPr>
          <p:spPr>
            <a:xfrm>
              <a:off x="10433464" y="20470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 title="IguanaTex Bitmap Display">
              <a:extLst>
                <a:ext uri="{FF2B5EF4-FFF2-40B4-BE49-F238E27FC236}">
                  <a16:creationId xmlns:a16="http://schemas.microsoft.com/office/drawing/2014/main" id="{C6F9FE06-C721-47B7-962A-A1C2EC3CBFF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200" y="2095080"/>
              <a:ext cx="393143" cy="104229"/>
            </a:xfrm>
            <a:prstGeom prst="rect">
              <a:avLst/>
            </a:prstGeom>
          </p:spPr>
        </p:pic>
      </p:grpSp>
      <p:pic>
        <p:nvPicPr>
          <p:cNvPr id="40" name="Picture 3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 title="IguanaTex Bitmap Display">
            <a:extLst>
              <a:ext uri="{FF2B5EF4-FFF2-40B4-BE49-F238E27FC236}">
                <a16:creationId xmlns:a16="http://schemas.microsoft.com/office/drawing/2014/main" id="{D454BE4F-538F-483D-814D-5EEC28B95A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66" y="5891845"/>
            <a:ext cx="378667" cy="120381"/>
          </a:xfrm>
          <a:prstGeom prst="rect">
            <a:avLst/>
          </a:prstGeom>
        </p:spPr>
      </p:pic>
      <p:pic>
        <p:nvPicPr>
          <p:cNvPr id="82" name="Picture 8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 title="IguanaTex Bitmap Display">
            <a:extLst>
              <a:ext uri="{FF2B5EF4-FFF2-40B4-BE49-F238E27FC236}">
                <a16:creationId xmlns:a16="http://schemas.microsoft.com/office/drawing/2014/main" id="{D42BDD23-E579-449C-A4E5-B5D6558ED9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4" y="4109421"/>
            <a:ext cx="428190" cy="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 err="1"/>
              <a:t>Sobol</a:t>
            </a:r>
            <a:r>
              <a:rPr lang="en-GB" sz="3600" dirty="0"/>
              <a:t>’ index uncertainty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AFF12A0-1EE7-4C03-9C2E-EBB784FEA859}"/>
              </a:ext>
            </a:extLst>
          </p:cNvPr>
          <p:cNvSpPr/>
          <p:nvPr/>
        </p:nvSpPr>
        <p:spPr>
          <a:xfrm>
            <a:off x="1793457" y="2186628"/>
            <a:ext cx="1703832" cy="33528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 title="IguanaTex Bitmap Display">
            <a:extLst>
              <a:ext uri="{FF2B5EF4-FFF2-40B4-BE49-F238E27FC236}">
                <a16:creationId xmlns:a16="http://schemas.microsoft.com/office/drawing/2014/main" id="{4D6DDABB-5607-44AD-8244-ADB3D2C984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76" y="2236218"/>
            <a:ext cx="1497600" cy="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63145-1E34-42C3-A8E2-636683EA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037" y="2782745"/>
            <a:ext cx="3644633" cy="3054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AEE60-2D71-4A78-812A-58C415CB0D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1931089"/>
            <a:ext cx="2597485" cy="2177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9AC3D-713C-44A6-AFE3-7F1B8A78E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4218442"/>
            <a:ext cx="2597485" cy="2177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BD4A3-1DBA-4529-8234-4925380C8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1931089"/>
            <a:ext cx="2597485" cy="2177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258B0-A81A-483F-8CFD-A8BE703513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4218442"/>
            <a:ext cx="2597485" cy="217700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E092DA-D16A-4856-8D0D-61CD4CBA5E6F}"/>
              </a:ext>
            </a:extLst>
          </p:cNvPr>
          <p:cNvSpPr/>
          <p:nvPr/>
        </p:nvSpPr>
        <p:spPr>
          <a:xfrm>
            <a:off x="4054753" y="2934911"/>
            <a:ext cx="543742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 title="IguanaTex Bitmap Display">
            <a:extLst>
              <a:ext uri="{FF2B5EF4-FFF2-40B4-BE49-F238E27FC236}">
                <a16:creationId xmlns:a16="http://schemas.microsoft.com/office/drawing/2014/main" id="{9A0A3AD3-2DCC-400C-AF85-7D200082B5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8" y="2982980"/>
            <a:ext cx="394057" cy="10422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64A2530-48C2-497C-96B6-509A34771087}"/>
              </a:ext>
            </a:extLst>
          </p:cNvPr>
          <p:cNvGrpSpPr/>
          <p:nvPr/>
        </p:nvGrpSpPr>
        <p:grpSpPr>
          <a:xfrm>
            <a:off x="7644984" y="2040384"/>
            <a:ext cx="543742" cy="210650"/>
            <a:chOff x="7237474" y="2040384"/>
            <a:chExt cx="543742" cy="21065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B45BF4-D85C-4BBC-8A21-33B5C390D3A6}"/>
                </a:ext>
              </a:extLst>
            </p:cNvPr>
            <p:cNvSpPr/>
            <p:nvPr/>
          </p:nvSpPr>
          <p:spPr>
            <a:xfrm>
              <a:off x="7237474" y="204038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BE4A9C7-B22F-4CF9-A878-6D84519AB1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209" y="2088453"/>
              <a:ext cx="387657" cy="1005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357AFF-A8EB-4B98-8B17-7CDC7D5351AC}"/>
              </a:ext>
            </a:extLst>
          </p:cNvPr>
          <p:cNvGrpSpPr/>
          <p:nvPr/>
        </p:nvGrpSpPr>
        <p:grpSpPr>
          <a:xfrm>
            <a:off x="7644984" y="4330810"/>
            <a:ext cx="543742" cy="210650"/>
            <a:chOff x="8052495" y="4330810"/>
            <a:chExt cx="543742" cy="21065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765997-4CBF-460F-AB5C-24E7F9262090}"/>
                </a:ext>
              </a:extLst>
            </p:cNvPr>
            <p:cNvSpPr/>
            <p:nvPr/>
          </p:nvSpPr>
          <p:spPr>
            <a:xfrm>
              <a:off x="8052495" y="43308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 title="IguanaTex Bitmap Display">
              <a:extLst>
                <a:ext uri="{FF2B5EF4-FFF2-40B4-BE49-F238E27FC236}">
                  <a16:creationId xmlns:a16="http://schemas.microsoft.com/office/drawing/2014/main" id="{5A00DFDF-9849-485B-8057-368D7284BB9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30" y="4378879"/>
              <a:ext cx="392228" cy="10057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610774-502C-4418-AE1E-2F601DF04DBE}"/>
              </a:ext>
            </a:extLst>
          </p:cNvPr>
          <p:cNvGrpSpPr/>
          <p:nvPr/>
        </p:nvGrpSpPr>
        <p:grpSpPr>
          <a:xfrm>
            <a:off x="10752627" y="4315344"/>
            <a:ext cx="543742" cy="210650"/>
            <a:chOff x="11071791" y="4315344"/>
            <a:chExt cx="543742" cy="21065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E68F3B3-5FC3-479C-81E6-8AE56082F8C8}"/>
                </a:ext>
              </a:extLst>
            </p:cNvPr>
            <p:cNvSpPr/>
            <p:nvPr/>
          </p:nvSpPr>
          <p:spPr>
            <a:xfrm>
              <a:off x="11071791" y="431534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 title="IguanaTex Bitmap Display">
              <a:extLst>
                <a:ext uri="{FF2B5EF4-FFF2-40B4-BE49-F238E27FC236}">
                  <a16:creationId xmlns:a16="http://schemas.microsoft.com/office/drawing/2014/main" id="{F53E631A-9D33-4EE3-ACD5-3EFBA2DC63B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4526" y="4363413"/>
              <a:ext cx="395886" cy="102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D079D1-4275-4E7A-9ADD-6B1ABDE9DA9A}"/>
              </a:ext>
            </a:extLst>
          </p:cNvPr>
          <p:cNvGrpSpPr/>
          <p:nvPr/>
        </p:nvGrpSpPr>
        <p:grpSpPr>
          <a:xfrm>
            <a:off x="10752627" y="2047010"/>
            <a:ext cx="543742" cy="210650"/>
            <a:chOff x="10433464" y="2047010"/>
            <a:chExt cx="543742" cy="21065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70BEFA1-8C27-47AB-A524-E81CBF41ABBA}"/>
                </a:ext>
              </a:extLst>
            </p:cNvPr>
            <p:cNvSpPr/>
            <p:nvPr/>
          </p:nvSpPr>
          <p:spPr>
            <a:xfrm>
              <a:off x="10433464" y="20470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 title="IguanaTex Bitmap Display">
              <a:extLst>
                <a:ext uri="{FF2B5EF4-FFF2-40B4-BE49-F238E27FC236}">
                  <a16:creationId xmlns:a16="http://schemas.microsoft.com/office/drawing/2014/main" id="{C6F9FE06-C721-47B7-962A-A1C2EC3CBFF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200" y="2095080"/>
              <a:ext cx="393143" cy="104229"/>
            </a:xfrm>
            <a:prstGeom prst="rect">
              <a:avLst/>
            </a:prstGeom>
          </p:spPr>
        </p:pic>
      </p:grpSp>
      <p:pic>
        <p:nvPicPr>
          <p:cNvPr id="40" name="Picture 3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 title="IguanaTex Bitmap Display">
            <a:extLst>
              <a:ext uri="{FF2B5EF4-FFF2-40B4-BE49-F238E27FC236}">
                <a16:creationId xmlns:a16="http://schemas.microsoft.com/office/drawing/2014/main" id="{D454BE4F-538F-483D-814D-5EEC28B95A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66" y="5891845"/>
            <a:ext cx="378667" cy="120381"/>
          </a:xfrm>
          <a:prstGeom prst="rect">
            <a:avLst/>
          </a:prstGeom>
        </p:spPr>
      </p:pic>
      <p:pic>
        <p:nvPicPr>
          <p:cNvPr id="29" name="Picture 28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 title="IguanaTex Bitmap Display">
            <a:extLst>
              <a:ext uri="{FF2B5EF4-FFF2-40B4-BE49-F238E27FC236}">
                <a16:creationId xmlns:a16="http://schemas.microsoft.com/office/drawing/2014/main" id="{82F6C04A-6A64-4886-A76F-46FC62DE5F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4" y="4109421"/>
            <a:ext cx="428190" cy="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 err="1"/>
              <a:t>Sobol</a:t>
            </a:r>
            <a:r>
              <a:rPr lang="en-GB" sz="3600" dirty="0"/>
              <a:t>’ index uncertainty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AFF12A0-1EE7-4C03-9C2E-EBB784FEA859}"/>
              </a:ext>
            </a:extLst>
          </p:cNvPr>
          <p:cNvSpPr/>
          <p:nvPr/>
        </p:nvSpPr>
        <p:spPr>
          <a:xfrm>
            <a:off x="1029247" y="2186628"/>
            <a:ext cx="3286538" cy="33528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 title="IguanaTex Bitmap Display">
            <a:extLst>
              <a:ext uri="{FF2B5EF4-FFF2-40B4-BE49-F238E27FC236}">
                <a16:creationId xmlns:a16="http://schemas.microsoft.com/office/drawing/2014/main" id="{465AE022-B145-4C8C-B9E7-A6609CA959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18" y="2236218"/>
            <a:ext cx="3107658" cy="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63145-1E34-42C3-A8E2-636683EA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037" y="2782745"/>
            <a:ext cx="3644634" cy="3054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AEE60-2D71-4A78-812A-58C415CB0D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1931089"/>
            <a:ext cx="2597486" cy="2177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9AC3D-713C-44A6-AFE3-7F1B8A78E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4218442"/>
            <a:ext cx="2597486" cy="2177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BD4A3-1DBA-4529-8234-4925380C8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1931089"/>
            <a:ext cx="2597486" cy="2177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258B0-A81A-483F-8CFD-A8BE703513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4218442"/>
            <a:ext cx="2597486" cy="217700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E092DA-D16A-4856-8D0D-61CD4CBA5E6F}"/>
              </a:ext>
            </a:extLst>
          </p:cNvPr>
          <p:cNvSpPr/>
          <p:nvPr/>
        </p:nvSpPr>
        <p:spPr>
          <a:xfrm>
            <a:off x="4054753" y="2934911"/>
            <a:ext cx="543742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 title="IguanaTex Bitmap Display">
            <a:extLst>
              <a:ext uri="{FF2B5EF4-FFF2-40B4-BE49-F238E27FC236}">
                <a16:creationId xmlns:a16="http://schemas.microsoft.com/office/drawing/2014/main" id="{9A0A3AD3-2DCC-400C-AF85-7D200082B5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8" y="2982980"/>
            <a:ext cx="394057" cy="10422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64A2530-48C2-497C-96B6-509A34771087}"/>
              </a:ext>
            </a:extLst>
          </p:cNvPr>
          <p:cNvGrpSpPr/>
          <p:nvPr/>
        </p:nvGrpSpPr>
        <p:grpSpPr>
          <a:xfrm>
            <a:off x="7644984" y="2040384"/>
            <a:ext cx="543742" cy="210650"/>
            <a:chOff x="7237474" y="2040384"/>
            <a:chExt cx="543742" cy="21065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B45BF4-D85C-4BBC-8A21-33B5C390D3A6}"/>
                </a:ext>
              </a:extLst>
            </p:cNvPr>
            <p:cNvSpPr/>
            <p:nvPr/>
          </p:nvSpPr>
          <p:spPr>
            <a:xfrm>
              <a:off x="7237474" y="204038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BE4A9C7-B22F-4CF9-A878-6D84519AB1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209" y="2088453"/>
              <a:ext cx="387657" cy="1005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357AFF-A8EB-4B98-8B17-7CDC7D5351AC}"/>
              </a:ext>
            </a:extLst>
          </p:cNvPr>
          <p:cNvGrpSpPr/>
          <p:nvPr/>
        </p:nvGrpSpPr>
        <p:grpSpPr>
          <a:xfrm>
            <a:off x="7644984" y="4330810"/>
            <a:ext cx="543742" cy="210650"/>
            <a:chOff x="8052495" y="4330810"/>
            <a:chExt cx="543742" cy="21065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765997-4CBF-460F-AB5C-24E7F9262090}"/>
                </a:ext>
              </a:extLst>
            </p:cNvPr>
            <p:cNvSpPr/>
            <p:nvPr/>
          </p:nvSpPr>
          <p:spPr>
            <a:xfrm>
              <a:off x="8052495" y="43308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 title="IguanaTex Bitmap Display">
              <a:extLst>
                <a:ext uri="{FF2B5EF4-FFF2-40B4-BE49-F238E27FC236}">
                  <a16:creationId xmlns:a16="http://schemas.microsoft.com/office/drawing/2014/main" id="{5A00DFDF-9849-485B-8057-368D7284BB9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30" y="4378879"/>
              <a:ext cx="392228" cy="10057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610774-502C-4418-AE1E-2F601DF04DBE}"/>
              </a:ext>
            </a:extLst>
          </p:cNvPr>
          <p:cNvGrpSpPr/>
          <p:nvPr/>
        </p:nvGrpSpPr>
        <p:grpSpPr>
          <a:xfrm>
            <a:off x="10752627" y="4315344"/>
            <a:ext cx="543742" cy="210650"/>
            <a:chOff x="11071791" y="4315344"/>
            <a:chExt cx="543742" cy="21065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E68F3B3-5FC3-479C-81E6-8AE56082F8C8}"/>
                </a:ext>
              </a:extLst>
            </p:cNvPr>
            <p:cNvSpPr/>
            <p:nvPr/>
          </p:nvSpPr>
          <p:spPr>
            <a:xfrm>
              <a:off x="11071791" y="431534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 title="IguanaTex Bitmap Display">
              <a:extLst>
                <a:ext uri="{FF2B5EF4-FFF2-40B4-BE49-F238E27FC236}">
                  <a16:creationId xmlns:a16="http://schemas.microsoft.com/office/drawing/2014/main" id="{F53E631A-9D33-4EE3-ACD5-3EFBA2DC63B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4526" y="4363413"/>
              <a:ext cx="395886" cy="102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D079D1-4275-4E7A-9ADD-6B1ABDE9DA9A}"/>
              </a:ext>
            </a:extLst>
          </p:cNvPr>
          <p:cNvGrpSpPr/>
          <p:nvPr/>
        </p:nvGrpSpPr>
        <p:grpSpPr>
          <a:xfrm>
            <a:off x="10752627" y="2047010"/>
            <a:ext cx="543742" cy="210650"/>
            <a:chOff x="10433464" y="2047010"/>
            <a:chExt cx="543742" cy="21065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70BEFA1-8C27-47AB-A524-E81CBF41ABBA}"/>
                </a:ext>
              </a:extLst>
            </p:cNvPr>
            <p:cNvSpPr/>
            <p:nvPr/>
          </p:nvSpPr>
          <p:spPr>
            <a:xfrm>
              <a:off x="10433464" y="20470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 title="IguanaTex Bitmap Display">
              <a:extLst>
                <a:ext uri="{FF2B5EF4-FFF2-40B4-BE49-F238E27FC236}">
                  <a16:creationId xmlns:a16="http://schemas.microsoft.com/office/drawing/2014/main" id="{C6F9FE06-C721-47B7-962A-A1C2EC3CBFF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200" y="2095080"/>
              <a:ext cx="393143" cy="104229"/>
            </a:xfrm>
            <a:prstGeom prst="rect">
              <a:avLst/>
            </a:prstGeom>
          </p:spPr>
        </p:pic>
      </p:grpSp>
      <p:pic>
        <p:nvPicPr>
          <p:cNvPr id="40" name="Picture 3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 title="IguanaTex Bitmap Display">
            <a:extLst>
              <a:ext uri="{FF2B5EF4-FFF2-40B4-BE49-F238E27FC236}">
                <a16:creationId xmlns:a16="http://schemas.microsoft.com/office/drawing/2014/main" id="{D454BE4F-538F-483D-814D-5EEC28B95A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66" y="5891845"/>
            <a:ext cx="378667" cy="120381"/>
          </a:xfrm>
          <a:prstGeom prst="rect">
            <a:avLst/>
          </a:prstGeom>
        </p:spPr>
      </p:pic>
      <p:pic>
        <p:nvPicPr>
          <p:cNvPr id="35" name="Picture 3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 title="IguanaTex Bitmap Display">
            <a:extLst>
              <a:ext uri="{FF2B5EF4-FFF2-40B4-BE49-F238E27FC236}">
                <a16:creationId xmlns:a16="http://schemas.microsoft.com/office/drawing/2014/main" id="{CF051BBA-B3B7-4B23-ACC5-9F64C9707D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4" y="4109421"/>
            <a:ext cx="428190" cy="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2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 err="1"/>
              <a:t>Sobol</a:t>
            </a:r>
            <a:r>
              <a:rPr lang="en-GB" sz="3600" dirty="0"/>
              <a:t>’ index uncertainty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AFF12A0-1EE7-4C03-9C2E-EBB784FEA859}"/>
              </a:ext>
            </a:extLst>
          </p:cNvPr>
          <p:cNvSpPr/>
          <p:nvPr/>
        </p:nvSpPr>
        <p:spPr>
          <a:xfrm>
            <a:off x="1793457" y="2186628"/>
            <a:ext cx="1703832" cy="33528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 title="IguanaTex Bitmap Display">
            <a:extLst>
              <a:ext uri="{FF2B5EF4-FFF2-40B4-BE49-F238E27FC236}">
                <a16:creationId xmlns:a16="http://schemas.microsoft.com/office/drawing/2014/main" id="{9A48796B-94D5-4F5C-B817-33669D8532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76" y="2236218"/>
            <a:ext cx="1497600" cy="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63145-1E34-42C3-A8E2-636683EA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037" y="2782745"/>
            <a:ext cx="3644633" cy="3054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AEE60-2D71-4A78-812A-58C415CB0D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1931089"/>
            <a:ext cx="2597485" cy="2177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9AC3D-713C-44A6-AFE3-7F1B8A78E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981" y="4218442"/>
            <a:ext cx="2597485" cy="217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BD4A3-1DBA-4529-8234-4925380C8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1931089"/>
            <a:ext cx="2597485" cy="2177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258B0-A81A-483F-8CFD-A8BE703513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031" y="4218442"/>
            <a:ext cx="2597485" cy="217700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E092DA-D16A-4856-8D0D-61CD4CBA5E6F}"/>
              </a:ext>
            </a:extLst>
          </p:cNvPr>
          <p:cNvSpPr/>
          <p:nvPr/>
        </p:nvSpPr>
        <p:spPr>
          <a:xfrm>
            <a:off x="4054753" y="2934911"/>
            <a:ext cx="543742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 title="IguanaTex Bitmap Display">
            <a:extLst>
              <a:ext uri="{FF2B5EF4-FFF2-40B4-BE49-F238E27FC236}">
                <a16:creationId xmlns:a16="http://schemas.microsoft.com/office/drawing/2014/main" id="{9A0A3AD3-2DCC-400C-AF85-7D200082B5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8" y="2982980"/>
            <a:ext cx="394057" cy="10422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64A2530-48C2-497C-96B6-509A34771087}"/>
              </a:ext>
            </a:extLst>
          </p:cNvPr>
          <p:cNvGrpSpPr/>
          <p:nvPr/>
        </p:nvGrpSpPr>
        <p:grpSpPr>
          <a:xfrm>
            <a:off x="7644984" y="2040384"/>
            <a:ext cx="543742" cy="210650"/>
            <a:chOff x="7237474" y="2040384"/>
            <a:chExt cx="543742" cy="21065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B45BF4-D85C-4BBC-8A21-33B5C390D3A6}"/>
                </a:ext>
              </a:extLst>
            </p:cNvPr>
            <p:cNvSpPr/>
            <p:nvPr/>
          </p:nvSpPr>
          <p:spPr>
            <a:xfrm>
              <a:off x="7237474" y="204038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BE4A9C7-B22F-4CF9-A878-6D84519AB1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209" y="2088453"/>
              <a:ext cx="387657" cy="1005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357AFF-A8EB-4B98-8B17-7CDC7D5351AC}"/>
              </a:ext>
            </a:extLst>
          </p:cNvPr>
          <p:cNvGrpSpPr/>
          <p:nvPr/>
        </p:nvGrpSpPr>
        <p:grpSpPr>
          <a:xfrm>
            <a:off x="7644984" y="4330810"/>
            <a:ext cx="543742" cy="210650"/>
            <a:chOff x="8052495" y="4330810"/>
            <a:chExt cx="543742" cy="21065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765997-4CBF-460F-AB5C-24E7F9262090}"/>
                </a:ext>
              </a:extLst>
            </p:cNvPr>
            <p:cNvSpPr/>
            <p:nvPr/>
          </p:nvSpPr>
          <p:spPr>
            <a:xfrm>
              <a:off x="8052495" y="43308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 title="IguanaTex Bitmap Display">
              <a:extLst>
                <a:ext uri="{FF2B5EF4-FFF2-40B4-BE49-F238E27FC236}">
                  <a16:creationId xmlns:a16="http://schemas.microsoft.com/office/drawing/2014/main" id="{5A00DFDF-9849-485B-8057-368D7284BB9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30" y="4378879"/>
              <a:ext cx="392228" cy="10057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610774-502C-4418-AE1E-2F601DF04DBE}"/>
              </a:ext>
            </a:extLst>
          </p:cNvPr>
          <p:cNvGrpSpPr/>
          <p:nvPr/>
        </p:nvGrpSpPr>
        <p:grpSpPr>
          <a:xfrm>
            <a:off x="10752627" y="4315344"/>
            <a:ext cx="543742" cy="210650"/>
            <a:chOff x="11071791" y="4315344"/>
            <a:chExt cx="543742" cy="21065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E68F3B3-5FC3-479C-81E6-8AE56082F8C8}"/>
                </a:ext>
              </a:extLst>
            </p:cNvPr>
            <p:cNvSpPr/>
            <p:nvPr/>
          </p:nvSpPr>
          <p:spPr>
            <a:xfrm>
              <a:off x="11071791" y="4315344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 title="IguanaTex Bitmap Display">
              <a:extLst>
                <a:ext uri="{FF2B5EF4-FFF2-40B4-BE49-F238E27FC236}">
                  <a16:creationId xmlns:a16="http://schemas.microsoft.com/office/drawing/2014/main" id="{F53E631A-9D33-4EE3-ACD5-3EFBA2DC63B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4526" y="4363413"/>
              <a:ext cx="395886" cy="102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D079D1-4275-4E7A-9ADD-6B1ABDE9DA9A}"/>
              </a:ext>
            </a:extLst>
          </p:cNvPr>
          <p:cNvGrpSpPr/>
          <p:nvPr/>
        </p:nvGrpSpPr>
        <p:grpSpPr>
          <a:xfrm>
            <a:off x="10752627" y="2047010"/>
            <a:ext cx="543742" cy="210650"/>
            <a:chOff x="10433464" y="2047010"/>
            <a:chExt cx="543742" cy="21065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70BEFA1-8C27-47AB-A524-E81CBF41ABBA}"/>
                </a:ext>
              </a:extLst>
            </p:cNvPr>
            <p:cNvSpPr/>
            <p:nvPr/>
          </p:nvSpPr>
          <p:spPr>
            <a:xfrm>
              <a:off x="10433464" y="2047010"/>
              <a:ext cx="543742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 title="IguanaTex Bitmap Display">
              <a:extLst>
                <a:ext uri="{FF2B5EF4-FFF2-40B4-BE49-F238E27FC236}">
                  <a16:creationId xmlns:a16="http://schemas.microsoft.com/office/drawing/2014/main" id="{C6F9FE06-C721-47B7-962A-A1C2EC3CBFF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200" y="2095080"/>
              <a:ext cx="393143" cy="104229"/>
            </a:xfrm>
            <a:prstGeom prst="rect">
              <a:avLst/>
            </a:prstGeom>
          </p:spPr>
        </p:pic>
      </p:grpSp>
      <p:pic>
        <p:nvPicPr>
          <p:cNvPr id="40" name="Picture 3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 title="IguanaTex Bitmap Display">
            <a:extLst>
              <a:ext uri="{FF2B5EF4-FFF2-40B4-BE49-F238E27FC236}">
                <a16:creationId xmlns:a16="http://schemas.microsoft.com/office/drawing/2014/main" id="{D454BE4F-538F-483D-814D-5EEC28B95A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66" y="5891845"/>
            <a:ext cx="378667" cy="120381"/>
          </a:xfrm>
          <a:prstGeom prst="rect">
            <a:avLst/>
          </a:prstGeom>
        </p:spPr>
      </p:pic>
      <p:pic>
        <p:nvPicPr>
          <p:cNvPr id="29" name="Picture 28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 title="IguanaTex Bitmap Display">
            <a:extLst>
              <a:ext uri="{FF2B5EF4-FFF2-40B4-BE49-F238E27FC236}">
                <a16:creationId xmlns:a16="http://schemas.microsoft.com/office/drawing/2014/main" id="{5B383491-D83C-4622-A5FA-47D7EDF5919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4" y="4109421"/>
            <a:ext cx="428190" cy="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948394" y="4007376"/>
            <a:ext cx="1046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With 5 or so input dimensions we are now able to study the influence of individual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inputs and their interactions on multiple outputs and their linkages.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948394" y="2237355"/>
            <a:ext cx="1071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GSA </a:t>
            </a:r>
            <a:r>
              <a:rPr lang="en-GB" sz="2400">
                <a:solidFill>
                  <a:schemeClr val="accent1">
                    <a:lumMod val="75000"/>
                  </a:schemeClr>
                </a:solidFill>
              </a:rPr>
              <a:t>with uncertainty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quantification has been performed using MOGP metamodels.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9FEB1C-3F51-4264-AD7E-F913E44EF66E}"/>
              </a:ext>
            </a:extLst>
          </p:cNvPr>
          <p:cNvSpPr txBox="1"/>
          <p:nvPr/>
        </p:nvSpPr>
        <p:spPr>
          <a:xfrm>
            <a:off x="948394" y="2827362"/>
            <a:ext cx="1037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Sobol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’ indices and their error estimates are robust across a range of test functions.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AC1CE-C87C-44CA-AA34-88919D669592}"/>
              </a:ext>
            </a:extLst>
          </p:cNvPr>
          <p:cNvSpPr txBox="1"/>
          <p:nvPr/>
        </p:nvSpPr>
        <p:spPr>
          <a:xfrm>
            <a:off x="948394" y="3417369"/>
            <a:ext cx="1027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Accurate GSA is achievable even with very noisy functions, and quite limited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41EC2-5520-40A5-8102-9A2AB1BE0A5F}"/>
              </a:ext>
            </a:extLst>
          </p:cNvPr>
          <p:cNvSpPr txBox="1"/>
          <p:nvPr/>
        </p:nvSpPr>
        <p:spPr>
          <a:xfrm>
            <a:off x="948394" y="5556720"/>
            <a:ext cx="859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Software available at </a:t>
            </a:r>
            <a:r>
              <a:rPr lang="en-GB" sz="2400" u="sng" dirty="0">
                <a:solidFill>
                  <a:srgbClr val="0092CC"/>
                </a:solidFill>
              </a:rPr>
              <a:t>https://github.com/C-O-M-M-A/rom-comma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2400" u="sng" dirty="0">
              <a:solidFill>
                <a:srgbClr val="0092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199EB-760D-451F-B97E-8E7CBD89E71C}"/>
              </a:ext>
            </a:extLst>
          </p:cNvPr>
          <p:cNvSpPr txBox="1"/>
          <p:nvPr/>
        </p:nvSpPr>
        <p:spPr>
          <a:xfrm>
            <a:off x="948394" y="4966715"/>
            <a:ext cx="828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We do not expect good results with 10 or more input dimensions.</a:t>
            </a:r>
            <a:endParaRPr lang="en-GB" sz="2400" u="sng" dirty="0">
              <a:solidFill>
                <a:srgbClr val="009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1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7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322542"/>
            <a:ext cx="8519160" cy="1106206"/>
          </a:xfrm>
        </p:spPr>
        <p:txBody>
          <a:bodyPr/>
          <a:lstStyle/>
          <a:p>
            <a:r>
              <a:rPr lang="en-GB" sz="3600" dirty="0"/>
              <a:t>Regression models as </a:t>
            </a:r>
            <a:br>
              <a:rPr lang="en-GB" sz="3600" dirty="0"/>
            </a:br>
            <a:r>
              <a:rPr lang="en-GB" sz="3600" dirty="0"/>
              <a:t>stochastic processes (SPs)</a:t>
            </a:r>
          </a:p>
        </p:txBody>
      </p:sp>
      <p:pic>
        <p:nvPicPr>
          <p:cNvPr id="50" name="Picture 4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mi{M} \deq (0,\ldots,M-1) \supseteq \mi{m} \deq (0,\ldots,m-1 \leq M-1)&#10;    \end{equation*}&#10;\end{document}" title="IguanaTex Bitmap Display">
            <a:extLst>
              <a:ext uri="{FF2B5EF4-FFF2-40B4-BE49-F238E27FC236}">
                <a16:creationId xmlns:a16="http://schemas.microsoft.com/office/drawing/2014/main" id="{790FCBD8-4FFF-446F-9B74-F1DE5E958A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5635429"/>
            <a:ext cx="5782858" cy="254476"/>
          </a:xfrm>
          <a:prstGeom prst="rect">
            <a:avLst/>
          </a:prstGeom>
        </p:spPr>
      </p:pic>
      <p:pic>
        <p:nvPicPr>
          <p:cNvPr id="46" name="Picture 4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te[\mi{L}]{\rv{y_m}} \deq \ev{y(\rv{u})}{\mi{M-m}} \deq \ev{y(\rv{u}) \big\vert \te[\mi{m}]{u}}{\mi{M-m}}&#10;    \end{equation*}&#10;\end{document}" title="IguanaTex Bitmap Display">
            <a:extLst>
              <a:ext uri="{FF2B5EF4-FFF2-40B4-BE49-F238E27FC236}">
                <a16:creationId xmlns:a16="http://schemas.microsoft.com/office/drawing/2014/main" id="{B332E3F4-0122-49B1-8B20-027C28B6F7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4546945"/>
            <a:ext cx="4681143" cy="315429"/>
          </a:xfrm>
          <a:prstGeom prst="rect">
            <a:avLst/>
          </a:prstGeom>
        </p:spPr>
      </p:pic>
      <p:pic>
        <p:nvPicPr>
          <p:cNvPr id="44" name="Picture 4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rv{u} \sim \uni{0}{1}^{M+1}&#10;    \end{equation*}&#10;\end{document}" title="IguanaTex Bitmap Display">
            <a:extLst>
              <a:ext uri="{FF2B5EF4-FFF2-40B4-BE49-F238E27FC236}">
                <a16:creationId xmlns:a16="http://schemas.microsoft.com/office/drawing/2014/main" id="{72826784-C45E-4F4A-9AE7-045D10BA6E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3384240"/>
            <a:ext cx="1635048" cy="310857"/>
          </a:xfrm>
          <a:prstGeom prst="rect">
            <a:avLst/>
          </a:prstGeom>
        </p:spPr>
      </p:pic>
      <p:pic>
        <p:nvPicPr>
          <p:cNvPr id="54" name="Picture 53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\T{Integrable } y \colon \uniti^{M+1} \mapsto \st{R}^{L}&#10;    \end{equation*}&#10;\end{document}" title="IguanaTex Bitmap Display">
            <a:extLst>
              <a:ext uri="{FF2B5EF4-FFF2-40B4-BE49-F238E27FC236}">
                <a16:creationId xmlns:a16="http://schemas.microsoft.com/office/drawing/2014/main" id="{40FDF083-987C-4E75-AD2F-1C3B51059B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2424830"/>
            <a:ext cx="3195429" cy="28952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3401AB8-5373-4410-93D8-F45E7D35CF47}"/>
              </a:ext>
            </a:extLst>
          </p:cNvPr>
          <p:cNvSpPr txBox="1"/>
          <p:nvPr/>
        </p:nvSpPr>
        <p:spPr>
          <a:xfrm>
            <a:off x="2241308" y="2338760"/>
            <a:ext cx="243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We wish to model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A8AEE8-243E-4001-B61F-EFE38F9AE9D3}"/>
              </a:ext>
            </a:extLst>
          </p:cNvPr>
          <p:cNvSpPr txBox="1"/>
          <p:nvPr/>
        </p:nvSpPr>
        <p:spPr>
          <a:xfrm>
            <a:off x="956597" y="3308836"/>
            <a:ext cx="372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From observed responses to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AA355F-3C23-4D02-A38A-01376A4A198D}"/>
              </a:ext>
            </a:extLst>
          </p:cNvPr>
          <p:cNvSpPr txBox="1"/>
          <p:nvPr/>
        </p:nvSpPr>
        <p:spPr>
          <a:xfrm>
            <a:off x="2615000" y="4473827"/>
            <a:ext cx="206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As a regression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ADCDF7-E9E2-479B-A6C1-77EB9A55E428}"/>
              </a:ext>
            </a:extLst>
          </p:cNvPr>
          <p:cNvSpPr txBox="1"/>
          <p:nvPr/>
        </p:nvSpPr>
        <p:spPr>
          <a:xfrm>
            <a:off x="1630691" y="5531835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[tensor multi-indexing]</a:t>
            </a:r>
          </a:p>
        </p:txBody>
      </p:sp>
    </p:spTree>
    <p:extLst>
      <p:ext uri="{BB962C8B-B14F-4D97-AF65-F5344CB8AC3E}">
        <p14:creationId xmlns:p14="http://schemas.microsoft.com/office/powerpoint/2010/main" val="250244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322542"/>
            <a:ext cx="8519160" cy="1106206"/>
          </a:xfrm>
        </p:spPr>
        <p:txBody>
          <a:bodyPr/>
          <a:lstStyle/>
          <a:p>
            <a:r>
              <a:rPr lang="en-GB" sz="3600" dirty="0"/>
              <a:t>Comparing models using a </a:t>
            </a:r>
            <a:br>
              <a:rPr lang="en-GB" sz="3600" dirty="0"/>
            </a:br>
            <a:r>
              <a:rPr lang="en-GB" sz="3600" dirty="0"/>
              <a:t>coefficient of determination</a:t>
            </a:r>
          </a:p>
        </p:txBody>
      </p:sp>
      <p:pic>
        <p:nvPicPr>
          <p:cNvPr id="18" name="Picture 1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align*}\label{def:COD:variance}&#10;        \te[\mi{L}^4]{T_\mi{m}} &amp;\deq &#10;        \cov{\rv{S_m}}{M} \ = \ \frac{V_{\mi{m}}^{2}}{V_{\mi{M}}^{2}} \circ&#10;        \left(&#10;            \frac{W_{\mi{mm}}}{V_{\mi{m}}^{2}}&#10;            -2\frac{W_{\mi{Mm}}}{{V_{\mi{M}}\otimes V_{\mi{m}}}}&#10;            +\frac{W_{\mi{MM}}}{V_{\mi{M}}^{2}}&#10;        \right) \\                &#10;        \te[\mi{L}^4]{W_{\mi{mm^{\prime}}}} &amp;\deq \cov[\cov{\rv{y_{m^{\prime}}}}{\mi{m^{\prime}}}]{\cov{\rv{y_{m}}}{\mi{m}}}{M} \ \ \forall \mi{m,m^{\prime}} \subseteq \mi{M}&#10;    \end{align*}&#10;\end{document}" title="IguanaTex Bitmap Display">
            <a:extLst>
              <a:ext uri="{FF2B5EF4-FFF2-40B4-BE49-F238E27FC236}">
                <a16:creationId xmlns:a16="http://schemas.microsoft.com/office/drawing/2014/main" id="{9B123C27-87A1-458C-B810-A6AA868DDB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64" y="4941805"/>
            <a:ext cx="7093332" cy="1019429"/>
          </a:xfrm>
          <a:prstGeom prst="rect">
            <a:avLst/>
          </a:prstGeom>
        </p:spPr>
      </p:pic>
      <p:pic>
        <p:nvPicPr>
          <p:cNvPr id="16" name="Picture 1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align*}\label{def:COD:mean}&#10;        \te[\mi{L}^2]{S_{\mi{m}}} &amp;\deq \evt{\te[]{\rv{S_m}}}{M} \ = \ \frac{V_{\mi{m}}}{V_{\mi{M}}} \\            &#10;        \te[\mi{L}^2]{V_{\mi{m}}} &amp;\deq \evt{\; \cov{\rv{y_m}}{\mi{m}}}{M} \ \ \forall \mi{m}\subseteq \mi{M}&#10;    \end{align*}&#10;\end{document}" title="IguanaTex Bitmap Display">
            <a:extLst>
              <a:ext uri="{FF2B5EF4-FFF2-40B4-BE49-F238E27FC236}">
                <a16:creationId xmlns:a16="http://schemas.microsoft.com/office/drawing/2014/main" id="{A1D15B82-0B63-4023-9D64-982E29CCFD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36" y="3540980"/>
            <a:ext cx="3548952" cy="944762"/>
          </a:xfrm>
          <a:prstGeom prst="rect">
            <a:avLst/>
          </a:prstGeom>
        </p:spPr>
      </p:pic>
      <p:pic>
        <p:nvPicPr>
          <p:cNvPr id="23" name="Picture 22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^2]{\rv{R_{m}^{2}}} \deq &#10;    \frac{\cov[\rv{y_M}]{\rv{y_m}}{\mi{M}} \circ \cov[\rv{y_M}]{\rv{y_m}}{\mi{M}}}&#10;    {\cov{\rv{y_m}}{\mi{m}} \circ \cov{\rv{y_M}}{\mi{M}}} =&#10;    \frac{\cov{\rv{y_m}}{\mi{m}}}{\cov{\rv{y_M}}{\mi{M}}} \deqr&#10;    \te[\mi{L}^2]{\rv{S_m}}&#10;    \deqr \te[\mi{L}^2]{1} - \te[\mi{L}^2]{\rv{S^{T}_{M-m}}}&#10;\end{equation*}&#10;\end{document}" title="IguanaTex Bitmap Display">
            <a:extLst>
              <a:ext uri="{FF2B5EF4-FFF2-40B4-BE49-F238E27FC236}">
                <a16:creationId xmlns:a16="http://schemas.microsoft.com/office/drawing/2014/main" id="{4A1ED84D-E3FF-4CEA-BC28-D68E29FA1F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91" y="2373624"/>
            <a:ext cx="8420570" cy="598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5BB8B-D72F-4697-BD0A-0B6ECCC6CE95}"/>
              </a:ext>
            </a:extLst>
          </p:cNvPr>
          <p:cNvSpPr txBox="1"/>
          <p:nvPr/>
        </p:nvSpPr>
        <p:spPr>
          <a:xfrm>
            <a:off x="1565113" y="2442220"/>
            <a:ext cx="73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1042534" y="5220687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Variance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648964" y="3782529"/>
            <a:ext cx="165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Expectation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C8FFDE-2A20-48FD-8D5C-86BAC72AC52F}"/>
              </a:ext>
            </a:extLst>
          </p:cNvPr>
          <p:cNvSpPr/>
          <p:nvPr/>
        </p:nvSpPr>
        <p:spPr>
          <a:xfrm>
            <a:off x="6981622" y="4933052"/>
            <a:ext cx="2564362" cy="671082"/>
          </a:xfrm>
          <a:prstGeom prst="roundRect">
            <a:avLst/>
          </a:prstGeom>
          <a:solidFill>
            <a:schemeClr val="tx1">
              <a:lumMod val="95000"/>
              <a:lumOff val="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9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322542"/>
            <a:ext cx="8519160" cy="1106206"/>
          </a:xfrm>
        </p:spPr>
        <p:txBody>
          <a:bodyPr/>
          <a:lstStyle/>
          <a:p>
            <a:r>
              <a:rPr lang="en-GB" sz="3600" dirty="0"/>
              <a:t>Comparing models via moments of</a:t>
            </a:r>
            <a:br>
              <a:rPr lang="en-GB" sz="3600" dirty="0"/>
            </a:br>
            <a:r>
              <a:rPr lang="en-GB" sz="3600" dirty="0"/>
              <a:t>SP finite dimensional distributions</a:t>
            </a:r>
          </a:p>
        </p:txBody>
      </p:sp>
      <p:pic>
        <p:nvPicPr>
          <p:cNvPr id="6" name="Picture 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3}]{\rv{y}} \deq &#10;    \evt{\;\evt{\;\ev{y(\tte[\mi{M+1\x 3}]{\rv{u}}) &#10;        \big\vert \te[]{\te[\mi{0}]{u}, \te[\mi{m^{\prime}}]{u}, \te[\mi{M^{\prime\prime}}]{u}}}{\mi{0^{\prime\prime}}}}&#10;    {\mi{M^{\prime}-m^{\prime}}}}{\mi{M}}&#10;\end{equation*}&#10;\end{document}" title="IguanaTex Bitmap Display">
            <a:extLst>
              <a:ext uri="{FF2B5EF4-FFF2-40B4-BE49-F238E27FC236}">
                <a16:creationId xmlns:a16="http://schemas.microsoft.com/office/drawing/2014/main" id="{4511C6A5-6C26-45D5-915C-91C3B69D3B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56" y="2425467"/>
            <a:ext cx="6541713" cy="315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5BB8B-D72F-4697-BD0A-0B6ECCC6CE95}"/>
              </a:ext>
            </a:extLst>
          </p:cNvPr>
          <p:cNvSpPr txBox="1"/>
          <p:nvPr/>
        </p:nvSpPr>
        <p:spPr>
          <a:xfrm>
            <a:off x="1226512" y="2352349"/>
            <a:ext cx="215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Triad prediction</a:t>
            </a:r>
          </a:p>
        </p:txBody>
      </p:sp>
      <p:pic>
        <p:nvPicPr>
          <p:cNvPr id="10" name="Picture 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\label{eq:SPEstimates:reduction}&#10;    \te[\mi{L}^{n}]{\mu_{\mi{0\ldots 0}\mi{m}^{j\prime}\mi{\ldots m}^{n\prime}}} \deq &#10;    \evt{\te[\mi{L}^{n}]{\mu_{\mi{M\ldots M}\mi{m}^{j\prime}\mi{\ldots m}^{n\prime}}}}{\mi{M}} \ = \ &#10;    \evt{\te[\mi{L}^{n}]{\mu_{\mi{m\ldots m}\mi{m}^{j\prime}\mi{\ldots m}^{n\prime}}}}{\mi{m}}&#10;\end{equation*}&#10;\end{document}" title="IguanaTex Bitmap Display">
            <a:extLst>
              <a:ext uri="{FF2B5EF4-FFF2-40B4-BE49-F238E27FC236}">
                <a16:creationId xmlns:a16="http://schemas.microsoft.com/office/drawing/2014/main" id="{2AA519AB-43F0-49EE-9694-54C1BA524A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11" y="5629919"/>
            <a:ext cx="7548949" cy="26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826659" y="5532420"/>
            <a:ext cx="250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Reduction formula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1299096" y="3412373"/>
            <a:ext cx="206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Triad moments</a:t>
            </a:r>
          </a:p>
        </p:txBody>
      </p:sp>
      <p:pic>
        <p:nvPicPr>
          <p:cNvPr id="17" name="Picture 1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(\mi{L\x 3})^{n}]{\mu_{n}} \deq \ev{\tte[\mi{L\x 3}]{\rv{y}}^{n}}{M} \ \ \forall n \in \st{Z}^{+}&#10;\end{equation*}&#10;\end{document}" title="IguanaTex Bitmap Display">
            <a:extLst>
              <a:ext uri="{FF2B5EF4-FFF2-40B4-BE49-F238E27FC236}">
                <a16:creationId xmlns:a16="http://schemas.microsoft.com/office/drawing/2014/main" id="{22DCFEA4-DE33-4BD9-B2C3-4CC1FC00DC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38" y="3475586"/>
            <a:ext cx="3923808" cy="335238"/>
          </a:xfrm>
          <a:prstGeom prst="rect">
            <a:avLst/>
          </a:prstGeom>
        </p:spPr>
      </p:pic>
      <p:pic>
        <p:nvPicPr>
          <p:cNvPr id="16" name="Picture 1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\te[\mi{L}^{n}]{\mu_{\mi{m^{\prime}\ldots m}^{n\prime}}} \deq \te[\Pi(\mi{L\x}i_{j})]{\mu_{n}} \ = \ \ev{\tte[\mi{L}]{\rv{y}_{\mi{m}^{\prime}}}\otimes\cdots\otimes\tte[\mi{L}]{\rv{y}_{\mi{m}^{n\prime}}}}{M}&#10;\end{equation*}&#10;\end{document}" title="IguanaTex Bitmap Display">
            <a:extLst>
              <a:ext uri="{FF2B5EF4-FFF2-40B4-BE49-F238E27FC236}">
                <a16:creationId xmlns:a16="http://schemas.microsoft.com/office/drawing/2014/main" id="{03FFAC13-27B4-4E77-B8DC-E90DEEA070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72" y="4547801"/>
            <a:ext cx="6313139" cy="3184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9FEB1C-3F51-4264-AD7E-F913E44EF66E}"/>
              </a:ext>
            </a:extLst>
          </p:cNvPr>
          <p:cNvSpPr txBox="1"/>
          <p:nvPr/>
        </p:nvSpPr>
        <p:spPr>
          <a:xfrm>
            <a:off x="692007" y="4472397"/>
            <a:ext cx="263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Model co-moments</a:t>
            </a:r>
          </a:p>
        </p:txBody>
      </p:sp>
    </p:spTree>
    <p:extLst>
      <p:ext uri="{BB962C8B-B14F-4D97-AF65-F5344CB8AC3E}">
        <p14:creationId xmlns:p14="http://schemas.microsoft.com/office/powerpoint/2010/main" val="263353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/>
              <a:t>Stochastic process results</a:t>
            </a:r>
          </a:p>
        </p:txBody>
      </p:sp>
      <p:pic>
        <p:nvPicPr>
          <p:cNvPr id="79" name="Picture 78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\label{eq:SPEst:V}&#10;        \te[\mi{L}^{2}]{V_{\mi{m}}} &#10;        \deq \evt{\;\covt{\;\te[]{\rv{y_m}}}{\mi{m}}}{M}&#10;        \ = \ \evt{\te[\mi{L}^{2}]{\mu_{\mi{m}}^{2}}}{\mi{m}} - \te[\mi{L}]{\mu_{\mi{0}}}^{2}&#10;\end{equation*}&#10;\end{document}" title="IguanaTex Bitmap Display">
            <a:extLst>
              <a:ext uri="{FF2B5EF4-FFF2-40B4-BE49-F238E27FC236}">
                <a16:creationId xmlns:a16="http://schemas.microsoft.com/office/drawing/2014/main" id="{24D61CCD-EA83-40DF-80D0-949BFE2D1F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9" y="2361873"/>
            <a:ext cx="4932574" cy="345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5BB8B-D72F-4697-BD0A-0B6ECCC6CE95}"/>
              </a:ext>
            </a:extLst>
          </p:cNvPr>
          <p:cNvSpPr txBox="1"/>
          <p:nvPr/>
        </p:nvSpPr>
        <p:spPr>
          <a:xfrm>
            <a:off x="944444" y="2303993"/>
            <a:ext cx="165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Expectation</a:t>
            </a:r>
          </a:p>
        </p:txBody>
      </p:sp>
      <p:pic>
        <p:nvPicPr>
          <p:cNvPr id="89" name="Picture 88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^4]{A_{\mi{mm^{\prime}}}} \; = \sum_{\pi(\mi{L}^{2})} \sum_{\pi(\mi{L^{\prime}}^{2})}&#10;    \evt{\;\evt{\te[\mi{L}^{2} \x \mi{L^{\prime}}^{2}]{\mu_{\mi{m}} \otimes \mu_{\mi{mm^{\prime}}} \otimes \mu_{\mi{m^{\prime}}}}}{\mi{m^{\prime}}}}{\mi{m}}&#10;\end{equation*}&#10;\end{document}" title="IguanaTex Bitmap Display">
            <a:extLst>
              <a:ext uri="{FF2B5EF4-FFF2-40B4-BE49-F238E27FC236}">
                <a16:creationId xmlns:a16="http://schemas.microsoft.com/office/drawing/2014/main" id="{A21A62E7-576E-4924-905A-C20C13F478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67" y="5493253"/>
            <a:ext cx="6272002" cy="606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1098717" y="5469133"/>
            <a:ext cx="150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reduces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1338014" y="33457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Variance</a:t>
            </a:r>
          </a:p>
        </p:txBody>
      </p:sp>
      <p:pic>
        <p:nvPicPr>
          <p:cNvPr id="81" name="Picture 80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align*}&#10;    \te[\mi{L}^4]{W_{\mi{mm^{\prime}}}} &amp;\deq \cov[\cov{\rv{y_{m^{\prime}}}}{\mi{m^{\prime}}}]{\cov{\rv{y_{m}}}{\mi{m}}}{M} &#10;    \ =\  \te[\mi{L}^4]{A_{\mi{mm^{\prime}}}-A_{\mi{0m^{\prime}}}-A_{\mi{m0}}+A_{\mi{00}}}&#10;\end{align*}&#10;\end{document}" title="IguanaTex Bitmap Display">
            <a:extLst>
              <a:ext uri="{FF2B5EF4-FFF2-40B4-BE49-F238E27FC236}">
                <a16:creationId xmlns:a16="http://schemas.microsoft.com/office/drawing/2014/main" id="{E7834E7C-61D6-4FB4-B5BF-F40184EED0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21" y="3443288"/>
            <a:ext cx="7870469" cy="266667"/>
          </a:xfrm>
          <a:prstGeom prst="rect">
            <a:avLst/>
          </a:prstGeom>
        </p:spPr>
      </p:pic>
      <p:pic>
        <p:nvPicPr>
          <p:cNvPr id="67" name="Picture 66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    \te[\mi{L}^4]{A_{\mi{mm^{\prime}}}}&#10;        \deq \evt{\;\evt{\;\ev{\te[\mi{L}]{\rv{y_{m}}}^{2} \otimes \te[\mi{L^{\prime}}]{\rv{y_{m^{\prime}}}}^{2}}{M}}{\mi{m^{\prime}}}}{\mi{m}} - \te[\mi{L}^2]{V_{\mi{m}}}\otimes \te[\mi{L^{\prime}}^2]{V_{\mi{m^{\prime}}}}&#10;\end{equation*}&#10;\end{document}" title="IguanaTex Bitmap Display">
            <a:extLst>
              <a:ext uri="{FF2B5EF4-FFF2-40B4-BE49-F238E27FC236}">
                <a16:creationId xmlns:a16="http://schemas.microsoft.com/office/drawing/2014/main" id="{4E9CF30C-F13F-4F2E-98DD-E17EE3CA82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69" y="4390608"/>
            <a:ext cx="6473142" cy="4556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9FEB1C-3F51-4264-AD7E-F913E44EF66E}"/>
              </a:ext>
            </a:extLst>
          </p:cNvPr>
          <p:cNvSpPr txBox="1"/>
          <p:nvPr/>
        </p:nvSpPr>
        <p:spPr>
          <a:xfrm>
            <a:off x="1621489" y="4387585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where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A513D28-D41A-4A9C-8473-E1386D1C6BD9}"/>
              </a:ext>
            </a:extLst>
          </p:cNvPr>
          <p:cNvGrpSpPr/>
          <p:nvPr/>
        </p:nvGrpSpPr>
        <p:grpSpPr>
          <a:xfrm>
            <a:off x="5738196" y="2261704"/>
            <a:ext cx="3851964" cy="3675269"/>
            <a:chOff x="5888384" y="2261704"/>
            <a:chExt cx="3851964" cy="3675269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5AB130D-2C0E-428A-A100-6886B362C0A9}"/>
                </a:ext>
              </a:extLst>
            </p:cNvPr>
            <p:cNvSpPr/>
            <p:nvPr/>
          </p:nvSpPr>
          <p:spPr>
            <a:xfrm>
              <a:off x="6493566" y="2261704"/>
              <a:ext cx="1347304" cy="534557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0B25F027-13B0-4473-A2CD-AC5D7D83A170}"/>
                </a:ext>
              </a:extLst>
            </p:cNvPr>
            <p:cNvSpPr/>
            <p:nvPr/>
          </p:nvSpPr>
          <p:spPr>
            <a:xfrm>
              <a:off x="5888384" y="5364094"/>
              <a:ext cx="3851964" cy="572879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/>
              <a:t>Multi-output Gaussian Processes</a:t>
            </a:r>
          </a:p>
        </p:txBody>
      </p:sp>
      <p:pic>
        <p:nvPicPr>
          <p:cNvPr id="51" name="Picture 50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{noise }\te[\mi{L}^{2}]{E}, \T{ signal }\te[\mi{L}^{2}]{F}&#10;\end{equation*}&#10;\end{document}" title="IguanaTex Bitmap Display">
            <a:extLst>
              <a:ext uri="{FF2B5EF4-FFF2-40B4-BE49-F238E27FC236}">
                <a16:creationId xmlns:a16="http://schemas.microsoft.com/office/drawing/2014/main" id="{AA4BE9EE-6F8E-47DA-87F7-5163F3F32B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09" y="2699345"/>
            <a:ext cx="2808381" cy="266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5BB8B-D72F-4697-BD0A-0B6ECCC6CE95}"/>
              </a:ext>
            </a:extLst>
          </p:cNvPr>
          <p:cNvSpPr txBox="1"/>
          <p:nvPr/>
        </p:nvSpPr>
        <p:spPr>
          <a:xfrm>
            <a:off x="3036744" y="2568812"/>
            <a:ext cx="275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Variance Parameters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8C7433-87C8-4CD0-BE40-51B411CBC091}"/>
              </a:ext>
            </a:extLst>
          </p:cNvPr>
          <p:cNvSpPr txBox="1"/>
          <p:nvPr/>
        </p:nvSpPr>
        <p:spPr>
          <a:xfrm>
            <a:off x="2643751" y="3891808"/>
            <a:ext cx="31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Lengthscale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Parameters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228252-2F05-445F-803C-25A1C63158E7}"/>
              </a:ext>
            </a:extLst>
          </p:cNvPr>
          <p:cNvSpPr txBox="1"/>
          <p:nvPr/>
        </p:nvSpPr>
        <p:spPr>
          <a:xfrm>
            <a:off x="1612058" y="5261274"/>
            <a:ext cx="417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Concatenate output dimensions</a:t>
            </a:r>
          </a:p>
        </p:txBody>
      </p:sp>
      <p:pic>
        <p:nvPicPr>
          <p:cNvPr id="55" name="Picture 5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M}]{\Lambda} \Longrightarrow \diag[\mi{L}^{2}\x\mi{M}^{2}]{\Lambda^{2}}&#10;\end{equation*}&#10;\end{document}" title="IguanaTex Bitmap Display">
            <a:extLst>
              <a:ext uri="{FF2B5EF4-FFF2-40B4-BE49-F238E27FC236}">
                <a16:creationId xmlns:a16="http://schemas.microsoft.com/office/drawing/2014/main" id="{BF82B927-CA8F-4D89-81CC-638F551735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09" y="3979390"/>
            <a:ext cx="2570665" cy="326096"/>
          </a:xfrm>
          <a:prstGeom prst="rect">
            <a:avLst/>
          </a:prstGeom>
        </p:spPr>
      </p:pic>
      <p:pic>
        <p:nvPicPr>
          <p:cNvPr id="58" name="Picture 5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o}]{\rv{y}} \Longrightarrow \te[\mi{Lo}]{\tte[]{\rv{y}}^{\dagger}}&#10;\end{equation*}&#10;\end{document}" title="IguanaTex Bitmap Display">
            <a:extLst>
              <a:ext uri="{FF2B5EF4-FFF2-40B4-BE49-F238E27FC236}">
                <a16:creationId xmlns:a16="http://schemas.microsoft.com/office/drawing/2014/main" id="{47CFF7B4-993A-4E98-B511-7E064F40DF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09" y="5318864"/>
            <a:ext cx="2023617" cy="3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1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/>
              <a:t>MOGP covariance kernel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873751" y="5187877"/>
            <a:ext cx="258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Training covariance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1157740" y="2126918"/>
            <a:ext cx="230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Noise covariance</a:t>
            </a:r>
          </a:p>
        </p:txBody>
      </p:sp>
      <p:pic>
        <p:nvPicPr>
          <p:cNvPr id="43" name="Picture 42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o}\x\mi{Lo}]{K_{\rv{e}}} &amp;\deq &#10;        \covt{\te{\te[\mi{L}]{\rv{e}_{M}} \big\vert \te[\mi{M}\x\mi{o}]{x}}^{\dagger}}{\mi{Lo}} \\&#10;        &amp;\phantom{:}= \te{\te[(\mi{L}\x 1)^2]{E} \circ \diag[(1\x\mi{o})^2]{1}}^{\dagger}&#10;    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E2C7DDB8-D59C-4F45-B676-A16BC30D14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07" y="2160597"/>
            <a:ext cx="4035047" cy="10041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9FEB1C-3F51-4264-AD7E-F913E44EF66E}"/>
              </a:ext>
            </a:extLst>
          </p:cNvPr>
          <p:cNvSpPr txBox="1"/>
          <p:nvPr/>
        </p:nvSpPr>
        <p:spPr>
          <a:xfrm>
            <a:off x="1127282" y="3668436"/>
            <a:ext cx="233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Signal covariance</a:t>
            </a:r>
          </a:p>
        </p:txBody>
      </p:sp>
      <p:pic>
        <p:nvPicPr>
          <p:cNvPr id="41" name="Picture 40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o}\x\mi{L^{\prime}o^{\prime}}]{k(x, x^{\prime})} &amp;\deq&#10;        \cov[{\te{\te[\mi{L^{\prime}}]{\rv{f_M}} \big\vert \te[\mi{M}\x\mi{o^{\prime}}]{x^{\prime}}}^{\dagger}}]&#10;        {\te{\te[\mi{L}]{\rv{f_M}} \big\vert \te[\mi{M}\x\mi{o}]{x}}^{\dagger}}{\mi{Lo}} \\&#10;        &amp;\phantom{:}= \te{\te[\mi{L}^{2}]{\pm F} \circ &#10;        \prob{\te[\mi{M}\x\mi{o}]{x}}{\te[\mi{M}\x\mi{o^{\prime}}]{x^{\prime}}}&#10;        {\diag[\mi{L}^{2}\x\mi{M}^{2}]{\Lambda^{2}}}}^{\dagger} \\&#10;    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892BC21C-CF7B-4EB1-B7F3-9475BD88E3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1" y="3677115"/>
            <a:ext cx="7192380" cy="1072761"/>
          </a:xfrm>
          <a:prstGeom prst="rect">
            <a:avLst/>
          </a:prstGeom>
        </p:spPr>
      </p:pic>
      <p:pic>
        <p:nvPicPr>
          <p:cNvPr id="45" name="Picture 4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N}\x\mi{LN}]{K_{Y}} &amp;\deq &#10;        \covt{\te{\te[\mi{L}]{\rv{y}} \big\vert \te[\mi{M}\x\mi{N}]{X}}^{\dagger}}{\mi{Lo}} \\&#10;        &amp;\phantom{:}= k(\te[\mi{M}\x\mi{N}]{X},\te[\mi{M}\x\mi{N}]{X}) + \te[\mi{LN}\x\mi{LN}]{K_{\rv{e}}}&#10;    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769884F1-EF30-406A-AB2F-D1F67D1B09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98" y="5200373"/>
            <a:ext cx="5604572" cy="7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8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76000"/>
            <a:ext cx="8519160" cy="1106206"/>
          </a:xfrm>
        </p:spPr>
        <p:txBody>
          <a:bodyPr/>
          <a:lstStyle/>
          <a:p>
            <a:r>
              <a:rPr lang="en-GB" sz="3600" dirty="0"/>
              <a:t>MOGP moments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0914-8522-4D4C-A708-7AC981C1675B}"/>
              </a:ext>
            </a:extLst>
          </p:cNvPr>
          <p:cNvSpPr txBox="1"/>
          <p:nvPr/>
        </p:nvSpPr>
        <p:spPr>
          <a:xfrm>
            <a:off x="972024" y="4421020"/>
            <a:ext cx="1041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expectations required for GSA are quite complex, but readily obtained by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multiplying and marginalizing Gaussian pdfs.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016-AA52-43A6-8609-CADA74DD2A40}"/>
              </a:ext>
            </a:extLst>
          </p:cNvPr>
          <p:cNvSpPr txBox="1"/>
          <p:nvPr/>
        </p:nvSpPr>
        <p:spPr>
          <a:xfrm>
            <a:off x="1360776" y="2241421"/>
            <a:ext cx="187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First Moment</a:t>
            </a:r>
          </a:p>
        </p:txBody>
      </p:sp>
      <p:pic>
        <p:nvPicPr>
          <p:cNvPr id="5" name="Picture 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]{\mu_{\mi{m}}}&#10;    = \ev{k\!\left(\te[\mi{M}]{\rv{x}},X\right) K_{Y}^{-1} Y^{\dagger} \big\vert \te[\mi{m}]{x}}{\mi{M-m}}&#10;\end{equation*}&#10;\end{document}" title="IguanaTex Bitmap Display">
            <a:extLst>
              <a:ext uri="{FF2B5EF4-FFF2-40B4-BE49-F238E27FC236}">
                <a16:creationId xmlns:a16="http://schemas.microsoft.com/office/drawing/2014/main" id="{CCD4BDD4-BEFD-42DF-93BD-31989A52B0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87" y="2328105"/>
            <a:ext cx="4533332" cy="3230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9FEB1C-3F51-4264-AD7E-F913E44EF66E}"/>
              </a:ext>
            </a:extLst>
          </p:cNvPr>
          <p:cNvSpPr txBox="1"/>
          <p:nvPr/>
        </p:nvSpPr>
        <p:spPr>
          <a:xfrm>
            <a:off x="985930" y="3153755"/>
            <a:ext cx="224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Second Moment</a:t>
            </a:r>
          </a:p>
        </p:txBody>
      </p:sp>
      <p:pic>
        <p:nvPicPr>
          <p:cNvPr id="25" name="Picture 24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}^2]{\mu_{\mi{mm^{\prime}}}} &amp;= \te[\mi{L}^2]{E} + &#10;        \evt{\;\evt{\te[]{k\!\left(\te[\mi{M}]{\rv{x}},\te[\mi{M^{\prime}}]{\rv{x}}\right) \big\vert \te[\mi{m}]{x},\te[\mi{m^{\prime}}]{x}}}{\mi{M^{\prime}-m^{\prime}}}}{\mi{M-m}} - \\&#10;        &amp;\phantom{=\ \ } \evt{\;\evt{\te[]{k\!\left(\te[\mi{M}]{\rv{x}},X\right) K_{Y}^{-1} k\!\left(X,\te[\mi{M^{\prime}}]{\rv{x}}\right) \big\vert \te[\mi{m}]{x},\te[\mi{m^{\prime}}]{x}}}{\mi{M^{\prime}-m^{\prime}}}}{\mi{M-m}}&#10;    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01E57E6B-6856-4FC6-9233-9E52792A4D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65" y="3264024"/>
            <a:ext cx="7489526" cy="73904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A18D45-DDC0-426C-BD0A-B595259CCC08}"/>
              </a:ext>
            </a:extLst>
          </p:cNvPr>
          <p:cNvSpPr/>
          <p:nvPr/>
        </p:nvSpPr>
        <p:spPr>
          <a:xfrm>
            <a:off x="5034839" y="3231268"/>
            <a:ext cx="662609" cy="398704"/>
          </a:xfrm>
          <a:prstGeom prst="roundRect">
            <a:avLst/>
          </a:prstGeom>
          <a:solidFill>
            <a:schemeClr val="tx1">
              <a:lumMod val="95000"/>
              <a:lumOff val="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\documentclass{article}&#10;\usepackage{geometry}&#10;\geometry{textwidth=42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multline*}&#10;    \prob{z}{a}{A} \circ \prob{\Theta^{\intercal}z}{\tr{b}}{\tr{B}}&#10;    = \prob{0}{(b-\Theta^{\intercal}a)}{(B + \Theta^{\intercal}A\Theta)} \\&#10;    \circ \prob{z}&#10;    {(A^{-1}+\Theta B^{-1}\Theta^{\intercal})^{-1}(A^{-1}a+\Theta B^{-1}b)}&#10;    {(A^{-1}+\Theta B^{-1}\Theta^{\intercal})^{-1}}&#10;\end{multline*}&#10;\end{document}" title="IguanaTex Bitmap Display">
            <a:extLst>
              <a:ext uri="{FF2B5EF4-FFF2-40B4-BE49-F238E27FC236}">
                <a16:creationId xmlns:a16="http://schemas.microsoft.com/office/drawing/2014/main" id="{3C322F97-2CCF-4B7A-939A-136551C9AD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9" y="5384620"/>
            <a:ext cx="10073901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54BA8-7EA9-4D31-80D2-30079B112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2" y="2055293"/>
            <a:ext cx="10897986" cy="41735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0C21-DFF3-4D0B-BCC8-55B1FEA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89" y="504000"/>
            <a:ext cx="8519160" cy="1106206"/>
          </a:xfrm>
        </p:spPr>
        <p:txBody>
          <a:bodyPr/>
          <a:lstStyle/>
          <a:p>
            <a:r>
              <a:rPr lang="en-GB" sz="3600" dirty="0"/>
              <a:t>Validation against known results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48D9975-05E5-400D-B54E-213F681D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9" y="1908000"/>
            <a:ext cx="2743282" cy="4559603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67621E44-0A55-4467-9271-BD2665D2F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99" y="1908000"/>
            <a:ext cx="2743282" cy="4559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B0CA5F-E253-4DCD-9279-2AC2934B3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889" y="1908000"/>
            <a:ext cx="2743282" cy="4559602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B1741729-D187-4130-A101-36F9C09DF3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79" y="1908000"/>
            <a:ext cx="2743282" cy="455960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831B43-CF4B-43B1-A33B-C9192E64FAF7}"/>
              </a:ext>
            </a:extLst>
          </p:cNvPr>
          <p:cNvSpPr/>
          <p:nvPr/>
        </p:nvSpPr>
        <p:spPr>
          <a:xfrm>
            <a:off x="4797286" y="1463564"/>
            <a:ext cx="2916000" cy="4507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 Sse} = \te[\mi{L}^2]{\Delta S_{\mi{m}}} \te[\mi{L}^2 \x \mi{L}^2]{T_{\mi{m}}}^{-1/2}&#10;    \end{equation*}&#10;\end{document}" title="IguanaTex Bitmap Display">
            <a:extLst>
              <a:ext uri="{FF2B5EF4-FFF2-40B4-BE49-F238E27FC236}">
                <a16:creationId xmlns:a16="http://schemas.microsoft.com/office/drawing/2014/main" id="{A3B8B78D-8BF1-448F-96B5-BF3FA50DCF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9" y="1534529"/>
            <a:ext cx="2690743" cy="3168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CA87F0D-4EA6-4832-9F35-C7F0F40737BF}"/>
              </a:ext>
            </a:extLst>
          </p:cNvPr>
          <p:cNvGrpSpPr/>
          <p:nvPr/>
        </p:nvGrpSpPr>
        <p:grpSpPr>
          <a:xfrm>
            <a:off x="1464346" y="2080603"/>
            <a:ext cx="779678" cy="207903"/>
            <a:chOff x="1464346" y="2099376"/>
            <a:chExt cx="779678" cy="2079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AFF12A0-1EE7-4C03-9C2E-EBB784FEA859}"/>
                </a:ext>
              </a:extLst>
            </p:cNvPr>
            <p:cNvSpPr/>
            <p:nvPr/>
          </p:nvSpPr>
          <p:spPr>
            <a:xfrm>
              <a:off x="1464346" y="2099376"/>
              <a:ext cx="779678" cy="207903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 title="IguanaTex Bitmap Display">
              <a:extLst>
                <a:ext uri="{FF2B5EF4-FFF2-40B4-BE49-F238E27FC236}">
                  <a16:creationId xmlns:a16="http://schemas.microsoft.com/office/drawing/2014/main" id="{9EAE103D-35F0-4A79-8399-9C0439684C1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612" y="2140131"/>
              <a:ext cx="552229" cy="13622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4B6B8F-5CC1-409F-9A05-43FDED6218F7}"/>
              </a:ext>
            </a:extLst>
          </p:cNvPr>
          <p:cNvGrpSpPr/>
          <p:nvPr/>
        </p:nvGrpSpPr>
        <p:grpSpPr>
          <a:xfrm>
            <a:off x="4101442" y="2079229"/>
            <a:ext cx="1164084" cy="210650"/>
            <a:chOff x="4052853" y="2072866"/>
            <a:chExt cx="1164084" cy="2106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FE092DA-D16A-4856-8D0D-61CD4CBA5E6F}"/>
                </a:ext>
              </a:extLst>
            </p:cNvPr>
            <p:cNvSpPr/>
            <p:nvPr/>
          </p:nvSpPr>
          <p:spPr>
            <a:xfrm>
              <a:off x="4052853" y="2072866"/>
              <a:ext cx="1164084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 title="IguanaTex Bitmap Display">
              <a:extLst>
                <a:ext uri="{FF2B5EF4-FFF2-40B4-BE49-F238E27FC236}">
                  <a16:creationId xmlns:a16="http://schemas.microsoft.com/office/drawing/2014/main" id="{782B9A75-4C27-4BD3-B7A0-2194F02544A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838" y="2107683"/>
              <a:ext cx="998400" cy="160000"/>
            </a:xfrm>
            <a:prstGeom prst="rect">
              <a:avLst/>
            </a:prstGeom>
          </p:spPr>
        </p:pic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05C3E24-7C1E-4FF9-B1A7-26419EFDD17A}"/>
              </a:ext>
            </a:extLst>
          </p:cNvPr>
          <p:cNvSpPr/>
          <p:nvPr/>
        </p:nvSpPr>
        <p:spPr>
          <a:xfrm>
            <a:off x="6440456" y="2079229"/>
            <a:ext cx="2226465" cy="21065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D603288-9C76-425B-8154-30DDF538D1CF}"/>
              </a:ext>
            </a:extLst>
          </p:cNvPr>
          <p:cNvSpPr/>
          <p:nvPr/>
        </p:nvSpPr>
        <p:spPr>
          <a:xfrm>
            <a:off x="6536442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 title="IguanaTex Bitmap Display">
            <a:extLst>
              <a:ext uri="{FF2B5EF4-FFF2-40B4-BE49-F238E27FC236}">
                <a16:creationId xmlns:a16="http://schemas.microsoft.com/office/drawing/2014/main" id="{F6349286-76CF-4AA4-8EBF-717A4BAB92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42" y="2105212"/>
            <a:ext cx="2071772" cy="16000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1528DB7-906A-48BB-890E-6840C1A592DD}"/>
              </a:ext>
            </a:extLst>
          </p:cNvPr>
          <p:cNvGrpSpPr/>
          <p:nvPr/>
        </p:nvGrpSpPr>
        <p:grpSpPr>
          <a:xfrm>
            <a:off x="9852903" y="2079229"/>
            <a:ext cx="1164084" cy="210650"/>
            <a:chOff x="9932409" y="2064034"/>
            <a:chExt cx="1164084" cy="21065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CB6FF2-1303-49DE-B72D-9679A79D84B5}"/>
                </a:ext>
              </a:extLst>
            </p:cNvPr>
            <p:cNvSpPr/>
            <p:nvPr/>
          </p:nvSpPr>
          <p:spPr>
            <a:xfrm>
              <a:off x="9932409" y="2064034"/>
              <a:ext cx="1164084" cy="2106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Picture 65" descr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 title="IguanaTex Bitmap Display">
              <a:extLst>
                <a:ext uri="{FF2B5EF4-FFF2-40B4-BE49-F238E27FC236}">
                  <a16:creationId xmlns:a16="http://schemas.microsoft.com/office/drawing/2014/main" id="{9CB5B16C-6647-441D-A913-BFE95EDF6F5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394" y="2094434"/>
              <a:ext cx="998400" cy="160000"/>
            </a:xfrm>
            <a:prstGeom prst="rect">
              <a:avLst/>
            </a:prstGeom>
          </p:spPr>
        </p:pic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74D70ED-55B4-432B-8457-CB194FD5AE63}"/>
              </a:ext>
            </a:extLst>
          </p:cNvPr>
          <p:cNvSpPr/>
          <p:nvPr/>
        </p:nvSpPr>
        <p:spPr>
          <a:xfrm>
            <a:off x="3698263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0B60906-B985-462B-8FD6-75A0509AFFFB}"/>
              </a:ext>
            </a:extLst>
          </p:cNvPr>
          <p:cNvSpPr/>
          <p:nvPr/>
        </p:nvSpPr>
        <p:spPr>
          <a:xfrm>
            <a:off x="9359169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ECF7CE8-34D3-46B9-8684-9BD776E0A62B}"/>
              </a:ext>
            </a:extLst>
          </p:cNvPr>
          <p:cNvSpPr/>
          <p:nvPr/>
        </p:nvSpPr>
        <p:spPr>
          <a:xfrm>
            <a:off x="888794" y="6234891"/>
            <a:ext cx="2002375" cy="180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2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45.89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mi{M} \deq (0,\ldots,M-1) \supseteq \mi{m} \deq (0,\ldots,m-1 \leq M-1)&#10;    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931.009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(\mi{L\x 3})^{n}]{\mu_{n}} \deq \ev{\tte[\mi{L\x 3}]{\rv{y}}^{n}}{M} \ \ \forall n \in \st{Z}^{+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3106.86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\te[\mi{L}^{n}]{\mu_{\mi{m^{\prime}\ldots m}^{n\prime}}} \deq \te[\Pi(\mi{L\x}i_{j})]{\mu_{n}} \ = \ \ev{\tte[\mi{L}]{\rv{y}_{\mi{m}^{\prime}}}\otimes\cdots\otimes\tte[\mi{L}]{\rv{y}_{\mi{m}^{n\prime}}}}{M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2427.44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\label{eq:SPEst:V}&#10;        \te[\mi{L}^{2}]{V_{\mi{m}}} &#10;        \deq \evt{\;\covt{\;\te[]{\rv{y_m}}}{\mi{m}}}{M}&#10;        \ = \ \evt{\te[\mi{L}^{2}]{\mu_{\mi{m}}^{2}}}{\mi{m}} - \te[\mi{L}]{\mu_{\mi{0}}}^{2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4627"/>
  <p:tag name="ORIGINALWIDTH" val="3086.61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^4]{A_{\mi{mm^{\prime}}}} \; = \sum_{\pi(\mi{L}^{2})} \sum_{\pi(\mi{L^{\prime}}^{2})}&#10;    \evt{\;\evt{\te[\mi{L}^{2} \x \mi{L^{\prime}}^{2}]{\mu_{\mi{m}} \otimes \mu_{\mi{mm^{\prime}}} \otimes \mu_{\mi{m^{\prime}}}}}{\mi{m^{\prime}}}}{\mi{m}}&#10;\end{equation*}&#10;\end{document}"/>
  <p:tag name="IGUANATEXSIZE" val="20"/>
  <p:tag name="IGUANATEXCURSOR" val="2254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3873.26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align*}&#10;    \te[\mi{L}^4]{W_{\mi{mm^{\prime}}}} &amp;\deq \cov[\cov{\rv{y_{m^{\prime}}}}{\mi{m^{\prime}}}]{\cov{\rv{y_{m}}}{\mi{m}}}{M} &#10;    \ =\  \te[\mi{L}^4]{A_{\mi{mm^{\prime}}}-A_{\mi{0m^{\prime}}}-A_{\mi{m0}}+A_{\mi{00}}}&#10;\end{alig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185.60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    \te[\mi{L}^4]{A_{\mi{mm^{\prime}}}}&#10;        \deq \evt{\;\evt{\;\ev{\te[\mi{L}]{\rv{y_{m}}}^{2} \otimes \te[\mi{L^{\prime}}]{\rv{y_{m^{\prime}}}}^{2}}{M}}{\mi{m^{\prime}}}}{\mi{m}} - \te[\mi{L}^2]{V_{\mi{m}}}\otimes \te[\mi{L^{\prime}}^2]{V_{\mi{m^{\prime}}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382.07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{noise }\te[\mi{L}^{2}]{E}, \T{ signal }\te[\mi{L}^{2}]{F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265.09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M}]{\Lambda} \Longrightarrow \diag[\mi{L}^{2}\x\mi{M}^{2}]{\Lambda^{2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995.8755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o}]{\rv{y}} \Longrightarrow \te[\mi{Lo}]{\tte[]{\rv{y}}^{\dagger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4.1882"/>
  <p:tag name="ORIGINALWIDTH" val="1985.75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o}\x\mi{Lo}]{K_{\rv{e}}} &amp;\deq &#10;        \covt{\te{\te[\mi{L}]{\rv{e}_{M}} \big\vert \te[\mi{M}\x\mi{o}]{x}}^{\dagger}}{\mi{Lo}} \\&#10;        &amp;\phantom{:}= \te{\te[(\mi{L}\x 1)^2]{E} \circ \diag[(1\x\mi{o})^2]{1}}^{\dagger}&#10;    \end{aligned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303.71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te[\mi{L}]{\rv{y_m}} \deq \ev{y(\rv{u})}{\mi{M-m}} \deq \ev{y(\rv{u}) \big\vert \te[\mi{m}]{u}}{\mi{M-m}}&#10;    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934"/>
  <p:tag name="ORIGINALWIDTH" val="3539.55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o}\x\mi{L^{\prime}o^{\prime}}]{k(x, x^{\prime})} &amp;\deq&#10;        \cov[{\te{\te[\mi{L^{\prime}}]{\rv{f_M}} \big\vert \te[\mi{M}\x\mi{o^{\prime}}]{x^{\prime}}}^{\dagger}}]&#10;        {\te{\te[\mi{L}]{\rv{f_M}} \big\vert \te[\mi{M}\x\mi{o}]{x}}^{\dagger}}{\mi{Lo}} \\&#10;        &amp;\phantom{:}= \te{\te[\mi{L}^{2}]{\pm F} \circ &#10;        \prob{\te[\mi{M}\x\mi{o}]{x}}{\te[\mi{M}\x\mi{o^{\prime}}]{x^{\prime}}}&#10;        {\diag[\mi{L}^{2}\x\mi{M}^{2}]{\Lambda^{2}}}}^{\dagger} \\&#10;    \end{aligned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3.952"/>
  <p:tag name="ORIGINALWIDTH" val="2758.155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N}\x\mi{LN}]{K_{Y}} &amp;\deq &#10;        \covt{\te{\te[\mi{L}]{\rv{y}} \big\vert \te[\mi{M}\x\mi{N}]{X}}^{\dagger}}{\mi{Lo}} \\&#10;        &amp;\phantom{:}= k(\te[\mi{M}\x\mi{N}]{X},\te[\mi{M}\x\mi{N}]{X}) + \te[\mi{LN}\x\mi{LN}]{K_{\rv{e}}}&#10;    \end{aligned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2230.971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]{\mu_{\mi{m}}}&#10;    = \ev{k\!\left(\te[\mi{M}]{\rv{x}},X\right) K_{Y}^{-1} Y^{\dagger} \big\vert \te[\mi{m}]{x}}{\mi{M-m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.7046"/>
  <p:tag name="ORIGINALWIDTH" val="3685.789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begin{aligned}&#10;        \te[\mi{L}^2]{\mu_{\mi{mm^{\prime}}}} &amp;= \te[\mi{L}^2]{E} + &#10;        \evt{\;\evt{\te[]{k\!\left(\te[\mi{M}]{\rv{x}},\te[\mi{M^{\prime}}]{\rv{x}}\right) \big\vert \te[\mi{m}]{x},\te[\mi{m^{\prime}}]{x}}}{\mi{M^{\prime}-m^{\prime}}}}{\mi{M-m}} - \\&#10;        &amp;\phantom{=\ \ } \evt{\;\evt{\te[]{k\!\left(\te[\mi{M}]{\rv{x}},X\right) K_{Y}^{-1} k\!\left(X,\te[\mi{M^{\prime}}]{\rv{x}}\right) \big\vert \te[\mi{m}]{x},\te[\mi{m^{\prime}}]{x}}}{\mi{M^{\prime}-m^{\prime}}}}{\mi{M-m}}&#10;    \end{aligned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9576"/>
  <p:tag name="ORIGINALWIDTH" val="4957.63"/>
  <p:tag name="LATEXADDIN" val="\documentclass{article}&#10;\usepackage{geometry}&#10;\geometry{textwidth=42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multline*}&#10;    \prob{z}{a}{A} \circ \prob{\Theta^{\intercal}z}{\tr{b}}{\tr{B}}&#10;    = \prob{0}{(b-\Theta^{\intercal}a)}{(B + \Theta^{\intercal}A\Theta)} \\&#10;    \circ \prob{z}&#10;    {(A^{-1}+\Theta B^{-1}\Theta^{\intercal})^{-1}(A^{-1}a+\Theta B^{-1}b)}&#10;    {(A^{-1}+\Theta B^{-1}\Theta^{\intercal})^{-1}}&#10;\end{multline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1471.31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 Sse} = \te[\mi{L}^2]{\Delta S_{\mi{m}}} \te[\mi{L}^2 \x \mi{L}^2]{T_{\mi{m}}}^{-1/2}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699.28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52.94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804.6495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    \rv{u} \sim \uni{0}{1}^{M+1}&#10;    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1471.31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 Sse} = \te[\mi{L}^2]{\Delta S_{\mi{m}}} \te[\mi{L}^2 \x \mi{L}^2]{T_{\mi{m}}}^{-1/2}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699.28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52.94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52.94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Ishigami}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3.209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72.70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421.447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2.459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1572.55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&#10;    \T{Integrable } y \colon \uniti^{M+1} \mapsto \st{R}^{L}&#10;    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24.709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1.709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/>
  <p:tag name="IGUANATEXSIZE" val="12"/>
  <p:tag name="IGUANATEXCURSOR" val="2049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17.960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3.209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72.70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421.447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2.459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24.709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1.709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/>
  <p:tag name="IGUANATEXSIZE" val="12"/>
  <p:tag name="IGUANATEXCURSOR" val="2049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1.6873"/>
  <p:tag name="ORIGINALWIDTH" val="3490.81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align*}\label{def:COD:variance}&#10;        \te[\mi{L}^4]{T_\mi{m}} &amp;\deq &#10;        \cov{\rv{S_m}}{M} \ = \ \frac{V_{\mi{m}}^{2}}{V_{\mi{M}}^{2}} \circ&#10;        \left(&#10;            \frac{W_{\mi{mm}}}{V_{\mi{m}}^{2}}&#10;            -2\frac{W_{\mi{Mm}}}{{V_{\mi{M}}\otimes V_{\mi{m}}}}&#10;            +\frac{W_{\mi{MM}}}{V_{\mi{M}}^{2}}&#10;        \right) \\                &#10;        \te[\mi{L}^4]{W_{\mi{mm^{\prime}}}} &amp;\deq \cov[\cov{\rv{y_{m^{\prime}}}}{\mi{m^{\prime}}}]{\cov{\rv{y_{m}}}{\mi{m}}}{M} \ \ \forall \mi{m,m^{\prime}} \subseteq \mi{M}&#10;    \end{align*}&#10;\end{document}"/>
  <p:tag name="IGUANATEXSIZE" val="20"/>
  <p:tag name="IGUANATEXCURSOR" val="2522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17.960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699.28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1) \ \mathrm{Sobol' G}(\alpha=2)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3.209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72.70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421.447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2.459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24.709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1.709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/>
  <p:tag name="IGUANATEXSIZE" val="12"/>
  <p:tag name="IGUANATEXCURSOR" val="2049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17.960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818.897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Sobol' G}(\alpha=2)&#10;    \end{equation*}&#10;\end{document}"/>
  <p:tag name="IGUANATEXSIZE" val="18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1746.53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align*}\label{def:COD:mean}&#10;        \te[\mi{L}^2]{S_{\mi{m}}} &amp;\deq \evt{\te[]{\rv{S_m}}}{M} \ = \ \frac{V_{\mi{m}}}{V_{\mi{M}}} \\            &#10;        \te[\mi{L}^2]{V_{\mi{m}}} &amp;\deq \evt{\; \cov{\rv{y_m}}{\mi{m}}}{M} \ \ \forall \mi{m}\subseteq \mi{M}&#10;    \end{alig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3.209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0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72.703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N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421.4473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log}_{10} \frac{\modulus{f}}{\modulus{e}}&#10;    \end{equation*}&#10;\end{document}"/>
  <p:tag name="IGUANATEXSIZE" val="10"/>
  <p:tag name="IGUANATEXCURSOR" val="205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22.459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3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24.7094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4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1.7098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2}&#10;    \end{equation*}&#10;\end{document}"/>
  <p:tag name="IGUANATEXSIZE" val="12"/>
  <p:tag name="IGUANATEXCURSOR" val="2049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17.960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    \begin{equation*}\label{def:COD:mean}&#10;        \mathrm{m=1}&#10;    \end{equation*}&#10;\end{document}"/>
  <p:tag name="IGUANATEXSIZE" val="12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4143.982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}^2]{\rv{R_{m}^{2}}} \deq &#10;    \frac{\cov[\rv{y_M}]{\rv{y_m}}{\mi{M}} \circ \cov[\rv{y_M}]{\rv{y_m}}{\mi{M}}}&#10;    {\cov{\rv{y_m}}{\mi{m}} \circ \cov{\rv{y_M}}{\mi{M}}} =&#10;    \frac{\cov{\rv{y_m}}{\mi{m}}}{\cov{\rv{y_M}}{\mi{M}}} \deqr&#10;    \te[\mi{L}^2]{\rv{S_m}}&#10;    \deqr \te[\mi{L}^2]{1} - \te[\mi{L}^2]{\rv{S^{T}_{M-m}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219.347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&#10;    \te[\mi{L\x 3}]{\rv{y}} \deq &#10;    \evt{\;\evt{\;\ev{y(\tte[\mi{M+1\x 3}]{\rv{u}}) &#10;        \big\vert \te[]{\te[\mi{0}]{u}, \te[\mi{m^{\prime}}]{u}, \te[\mi{M^{\prime\prime}}]{u}}}{\mi{0^{\prime\prime}}}}&#10;    {\mi{M^{\prime}-m^{\prime}}}}{\mi{M}}&#10;\end{equation*}&#10;\end{document}"/>
  <p:tag name="IGUANATEXSIZE" val="20"/>
  <p:tag name="IGUANATEXCURSOR" val="671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3715.036"/>
  <p:tag name="LATEXADDIN" val="\documentclass{article}&#10;\usepackage{geometry}&#10;\geometry{textwidth=230pt}&#10;\usepackage{amsmath,amssymb}&#10;\usepackage{xspace} &#10;\usepackage{ifthen} &#10;\usepackage{csvsimple}&#10;\setlength {\marginparwidth }{2cm}&#10;\usepackage{todonotes}&#10;\usepackage{float}&#10;\newcommand*{\M}[1]{\ensuremath{#1}\xspace} &#10;\newcommand*{\tr}[1]{\M{#1}}&#10;\newcommand*{\x}{\times}&#10;\newcommand*{\mi}[1]{\mathbf{#1}} &#10;\newcommand*{\st}[1]{\mathbb{#1}} &#10;\newcommand*{\rv}[1]{\mathsf{#1}} &#10;\newcommand*{\te}[2][]{\left\lbrack{#2}\right\rbrack_{#1}}&#10;\newcommand*{\tte}[2][]{\lbrack{#2}\rbrack_{#1}}&#10;\newcommand*{\tse}[2][]{\mi{\lbrack#2\rbrack}_{#1}}&#10;\newcommand*{\tme}[3][]{\lbrack{#3}\rbrack_{\tse[#1]{#2}}}&#10;\newcommand*{\diag}[2][]{\left\langle{#2}\right\rangle_{#1}}&#10;\newcommand*{\prob}[3]{\M{\mathrm{p}\!\left(\left.{#1}\right\vert{#2,#3}\right)}} &#10;\newcommand*{\deq}{\M{\mathrel{\mathop:}=}} &#10;\newcommand*{\deqr}{\M{=\mathrel{\mathop:}}} &#10;\newcommand{\T}[1]{\text{#1}} &#10;\newcommand*{\QT}[2][]{\M{\quad\T{#2}\ifthenelse{\equal{#1}{}}{\quad}{#1}}} &#10;\newcommand*{\ev}[3][]{\mathbb{E}_{#3}^{#1}\!\left\lbrack{#2}\right\rbrack}&#10;\newcommand*{\evt}[3][]{\mathbb{E}_{#3}^{#1}\!#2}&#10;\newcommand*{\cov}[3][]{\ifthenelse{\equal{#1}{}}{\mathbb{V}_{#3}\!\left\lbrack{#2}\right\rbrack}{\mathbb{V}_{#3}\!\left\lbrack{#2,#1}\right\rbrack}}&#10;\newcommand*{\covt}[2]{\mathbb{V}_{#2}\!{#1}}&#10;\newcommand*{\gauss}[2]{\mathsf{N}\!\left({#1,#2}\right)}&#10;\newcommand*{\uni}[2]{\mathsf{U}\!\left({#1,#2}\right)}&#10;\newcommand*{\tgauss}[2]{\mathsf{N}({#1,#2})}&#10;\newcommand*{\gaussd}[2]{\mathsf{N}^{\dagger}\!\left({#1,#2}\right)}&#10;\newcommand*{\modulus}[1]{\M{\left\lvert{#1}\right\rvert}} &#10;\newcommand*{\norm}[1]{\M{\left\lVert{#1}\right\rVert}} &#10;\newcommand*{\ceil}[1]{\M{\left\lceil{#1}\right\rceil}} &#10;\newcommand*{\set}[1]{\M{\left\lbrace{#1}\right\rbrace}} &#10;\newcommand*{\setbuilder}[2]{\M{\left\lbrace{#1}\: \big\vert \:{#2}\right\rbrace}}&#10;\newcommand*{\uniti}{\lbrack 0,1\rbrack}&#10;\pagestyle{empty}&#10;\begin{document}&#10;\begin{equation*}\label{eq:SPEstimates:reduction}&#10;    \te[\mi{L}^{n}]{\mu_{\mi{0\ldots 0}\mi{m}^{j\prime}\mi{\ldots m}^{n\prime}}} \deq &#10;    \evt{\te[\mi{L}^{n}]{\mu_{\mi{M\ldots M}\mi{m}^{j\prime}\mi{\ldots m}^{n\prime}}}}{\mi{M}} \ = \ &#10;    \evt{\te[\mi{L}^{n}]{\mu_{\mi{m\ldots m}\mi{m}^{j\prime}\mi{\ldots m}^{n\prime}}}}{\mi{m}}&#10;\end{equation*}&#10;\end{document}"/>
  <p:tag name="IGUANATEXSIZE" val="20"/>
  <p:tag name="IGUANATEXCURSOR" val="2306"/>
  <p:tag name="TRANSPARENCY" val="False"/>
  <p:tag name="LATEXENGINEID" val="0"/>
  <p:tag name="TEMPFOLDER" val="C:\Users\fc1ram\Documents\IguanaTeX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7746</TotalTime>
  <Words>288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Global Sensitivity Analysis with Multi-Output Gaussian Processes</vt:lpstr>
      <vt:lpstr>Regression models as  stochastic processes (SPs)</vt:lpstr>
      <vt:lpstr>Comparing models using a  coefficient of determination</vt:lpstr>
      <vt:lpstr>Comparing models via moments of SP finite dimensional distributions</vt:lpstr>
      <vt:lpstr>Stochastic process results</vt:lpstr>
      <vt:lpstr>Multi-output Gaussian Processes</vt:lpstr>
      <vt:lpstr>MOGP covariance kernel</vt:lpstr>
      <vt:lpstr>MOGP moments</vt:lpstr>
      <vt:lpstr>Validation against known results</vt:lpstr>
      <vt:lpstr>Validation against known results</vt:lpstr>
      <vt:lpstr>Sobol’ index uncertainty </vt:lpstr>
      <vt:lpstr>Sobol’ index uncertainty </vt:lpstr>
      <vt:lpstr>Sobol’ index uncertainty </vt:lpstr>
      <vt:lpstr>Sobol’ index uncertainty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Wilkes</dc:creator>
  <cp:lastModifiedBy>Robert Milton</cp:lastModifiedBy>
  <cp:revision>46</cp:revision>
  <dcterms:created xsi:type="dcterms:W3CDTF">2022-01-21T12:43:32Z</dcterms:created>
  <dcterms:modified xsi:type="dcterms:W3CDTF">2022-03-09T23:49:49Z</dcterms:modified>
</cp:coreProperties>
</file>